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73" r:id="rId1"/>
  </p:sldMasterIdLst>
  <p:notesMasterIdLst>
    <p:notesMasterId r:id="rId34"/>
  </p:notesMasterIdLst>
  <p:sldIdLst>
    <p:sldId id="256" r:id="rId2"/>
    <p:sldId id="259" r:id="rId3"/>
    <p:sldId id="287" r:id="rId4"/>
    <p:sldId id="282" r:id="rId5"/>
    <p:sldId id="263" r:id="rId6"/>
    <p:sldId id="285" r:id="rId7"/>
    <p:sldId id="274" r:id="rId8"/>
    <p:sldId id="286" r:id="rId9"/>
    <p:sldId id="266" r:id="rId10"/>
    <p:sldId id="264" r:id="rId11"/>
    <p:sldId id="276" r:id="rId12"/>
    <p:sldId id="279" r:id="rId13"/>
    <p:sldId id="272" r:id="rId14"/>
    <p:sldId id="265" r:id="rId15"/>
    <p:sldId id="261" r:id="rId16"/>
    <p:sldId id="278" r:id="rId17"/>
    <p:sldId id="275" r:id="rId18"/>
    <p:sldId id="270" r:id="rId19"/>
    <p:sldId id="267" r:id="rId20"/>
    <p:sldId id="283" r:id="rId21"/>
    <p:sldId id="262" r:id="rId22"/>
    <p:sldId id="257" r:id="rId23"/>
    <p:sldId id="277" r:id="rId24"/>
    <p:sldId id="280" r:id="rId25"/>
    <p:sldId id="281" r:id="rId26"/>
    <p:sldId id="273" r:id="rId27"/>
    <p:sldId id="284" r:id="rId28"/>
    <p:sldId id="268" r:id="rId29"/>
    <p:sldId id="269" r:id="rId30"/>
    <p:sldId id="288" r:id="rId31"/>
    <p:sldId id="290" r:id="rId32"/>
    <p:sldId id="289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102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9ACB12-1959-487D-9F5F-E8CDAE533F2B}" type="datetimeFigureOut">
              <a:rPr lang="en-US" smtClean="0"/>
              <a:t>7/9/2024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1AE37-91D9-442D-B38C-7C10381A2C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039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97084-5A75-4E73-BE74-DA8A59764E81}" type="datetime1">
              <a:rPr lang="en-US" smtClean="0"/>
              <a:t>7/9/2024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3675-8A69-405F-BDC8-78213C2DBBA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8023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022DC-EB16-4ACF-9A69-848D2DD5F6FB}" type="datetime1">
              <a:rPr lang="en-US" smtClean="0"/>
              <a:t>7/9/2024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3675-8A69-405F-BDC8-78213C2DBB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003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54AEB-8217-473C-B3F7-4BFEFEDB8BD7}" type="datetime1">
              <a:rPr lang="en-US" smtClean="0"/>
              <a:t>7/9/2024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3675-8A69-405F-BDC8-78213C2DBB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377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F7557-2763-4BE4-9B8F-246717047043}" type="datetime1">
              <a:rPr lang="en-US" smtClean="0"/>
              <a:t>7/9/2024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3675-8A69-405F-BDC8-78213C2DBB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686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668C3-AE15-47F6-9205-E1A5D8A4390F}" type="datetime1">
              <a:rPr lang="en-US" smtClean="0"/>
              <a:t>7/9/2024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3675-8A69-405F-BDC8-78213C2DBBA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4870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00EE1-8C15-4C9E-B38E-806B8FE3E683}" type="datetime1">
              <a:rPr lang="en-US" smtClean="0"/>
              <a:t>7/9/2024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3675-8A69-405F-BDC8-78213C2DBB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585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50003-E224-420F-A1D4-FDDF754BB7D9}" type="datetime1">
              <a:rPr lang="en-US" smtClean="0"/>
              <a:t>7/9/2024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3675-8A69-405F-BDC8-78213C2DBB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689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BF90A-1D18-4DBD-8764-D19114A1ACE3}" type="datetime1">
              <a:rPr lang="en-US" smtClean="0"/>
              <a:t>7/9/2024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3675-8A69-405F-BDC8-78213C2DBB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79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CA7A3-D03E-47E9-AC19-C2B86E2A7899}" type="datetime1">
              <a:rPr lang="en-US" smtClean="0"/>
              <a:t>7/9/2024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3675-8A69-405F-BDC8-78213C2DBB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375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01580CF0-95CC-4356-9C60-98CB3DA5EE79}" type="datetime1">
              <a:rPr lang="en-US" smtClean="0"/>
              <a:t>7/9/2024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C553675-8A69-405F-BDC8-78213C2DBB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816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96DE7-326E-460A-B934-0A8BFAB92358}" type="datetime1">
              <a:rPr lang="en-US" smtClean="0"/>
              <a:t>7/9/2024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3675-8A69-405F-BDC8-78213C2DBB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765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8A4E8A2-64DB-4798-9DDA-10D6893B4B21}" type="datetime1">
              <a:rPr lang="en-US" smtClean="0"/>
              <a:t>7/9/2024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C553675-8A69-405F-BDC8-78213C2DBBA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966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rylandbiodiversity.com/view/782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creativecommons.org/licenses/by-nc/3.0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usfws_pacificsw/15243653237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creativecommons.org/licenses/by/3.0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ko/photo/556411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rylandbiodiversity.com/view/836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creativecommons.org/licenses/by-nc/3.0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gray-squirrel-3906375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nimal-wildlife.blogspot.com/2011/12/mole.html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microfables.blogspot.com/2021/08/opossum-catawba-tale.html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creativecommons.org/licenses/by-nc-sa/3.0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648491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Red_fox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creativecommons.org/licenses/by-sa/3.0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merican_red_squirrel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creativecommons.org/licenses/by-sa/3.0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usfwsmtnprairie/40565847273/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creativecommons.org/licenses/by/3.0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2ndpeter/33648650168/in/pool-best_shot_of_the_day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creativecommons.org/licenses/by/3.0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tes.org/the-curious-life-of-a-shrew/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216098&amp;picture=skunk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Redbelly_Snake_-_Storeria_occipitomaculata_occipitomaculata.jpg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creativecommons.org/licenses/by-sa/3.0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53304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peter-trimming/6038169781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creativecommons.org/licenses/by/3.0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oodswalksandwildlife.blogspot.com/2012/04/pine-warbler-up-close.html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creativecommons.org/licenses/by-nc-sa/3.0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animaldiversity.org/accounts/Peromyscus_leucopus/pictures/collections/contributors/phil_myers/classic/pln1/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creativecommons.org/licenses/by-nc-sa/3.0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White-tailed_deer_at_Greenough_Park,_Missoula.JPG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creativecommons.org/licenses/by-sa/3.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8583446@N05/3704588096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creativecommons.org/licenses/by-nc-nd/3.0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sloalan/5931846716/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33768&amp;picture=barn-owl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x.ac.uk/news/2020-07-23-genetic-basis-bats-superpowers-revealed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280387&amp;picture=carolina-chickadee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315628&amp;picture=coyote-profiel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47712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46788399@N00/3285660997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creativecommons.org/licenses/by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1C940-F17C-A59E-3A0A-B0214E9710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2778575"/>
          </a:xfrm>
        </p:spPr>
        <p:txBody>
          <a:bodyPr/>
          <a:lstStyle/>
          <a:p>
            <a:pPr algn="ctr"/>
            <a:r>
              <a:rPr lang="en-US" dirty="0"/>
              <a:t>Upton’s Ecosystem</a:t>
            </a:r>
          </a:p>
        </p:txBody>
      </p:sp>
    </p:spTree>
    <p:extLst>
      <p:ext uri="{BB962C8B-B14F-4D97-AF65-F5344CB8AC3E}">
        <p14:creationId xmlns:p14="http://schemas.microsoft.com/office/powerpoint/2010/main" val="3287959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1362C-E7E8-7CA6-E25B-E763EA373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/>
              <a:t>Eastern</a:t>
            </a:r>
            <a:r>
              <a:rPr lang="en-US" dirty="0"/>
              <a:t> </a:t>
            </a:r>
            <a:r>
              <a:rPr lang="en-US" sz="4000" b="1" dirty="0"/>
              <a:t>Cottontail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7A7DF2-3038-91A9-B8B9-23B93904E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00600" y="731520"/>
            <a:ext cx="6512937" cy="43392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9C2E79-0DA2-3B9D-F4C3-3DB1126A8F7B}"/>
              </a:ext>
            </a:extLst>
          </p:cNvPr>
          <p:cNvSpPr txBox="1"/>
          <p:nvPr/>
        </p:nvSpPr>
        <p:spPr>
          <a:xfrm>
            <a:off x="4789055" y="5070763"/>
            <a:ext cx="65244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www.marylandbiodiversity.com/view/782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nc/3.0/"/>
              </a:rPr>
              <a:t>CC BY-NC</a:t>
            </a:r>
            <a:endParaRPr lang="en-US" sz="9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473221-1169-2727-8377-B2C710259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3675-8A69-405F-BDC8-78213C2DBBA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155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5A1BB-329A-CE7B-E4C1-29AEE7356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/>
              <a:t>Fisher</a:t>
            </a:r>
            <a:r>
              <a:rPr lang="en-US" sz="4400" b="0" i="0" dirty="0">
                <a:solidFill>
                  <a:srgbClr val="3B435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1" dirty="0"/>
              <a:t>Cat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8EB8AA-28B2-14E8-F0BA-90BB46FCA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00600" y="731520"/>
            <a:ext cx="5645727" cy="541256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E12B126-FC1C-EE0C-3723-67F83B03640F}"/>
              </a:ext>
            </a:extLst>
          </p:cNvPr>
          <p:cNvSpPr txBox="1"/>
          <p:nvPr/>
        </p:nvSpPr>
        <p:spPr>
          <a:xfrm>
            <a:off x="4694416" y="6126480"/>
            <a:ext cx="58580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www.flickr.com/photos/usfws_pacificsw/15243653237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/3.0/"/>
              </a:rPr>
              <a:t>CC BY</a:t>
            </a:r>
            <a:endParaRPr lang="en-US" sz="9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93C697-1710-61C1-ACBA-F2AC23AD6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3675-8A69-405F-BDC8-78213C2DBBA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680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1A313-69E5-171E-D4A6-E5F416F3A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/>
              <a:t>Frogs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18696D0-B37E-8708-EAFB-3EAF8B0293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00600" y="1196446"/>
            <a:ext cx="6492875" cy="432858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61AC45-3B4B-A0A5-41E4-BE9EE712A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3675-8A69-405F-BDC8-78213C2DBBA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194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F3B10-438D-455F-5B88-885F9096C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/>
              <a:t>Gray</a:t>
            </a:r>
            <a:r>
              <a:rPr lang="en-US" sz="4400" b="0" i="0" dirty="0">
                <a:solidFill>
                  <a:srgbClr val="3B435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1" dirty="0"/>
              <a:t>Fox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E94733-1F50-6DEC-F77A-04D2BA155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00600" y="731521"/>
            <a:ext cx="6524313" cy="43484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23CFBC-A5F9-BD60-6794-22324E3490E6}"/>
              </a:ext>
            </a:extLst>
          </p:cNvPr>
          <p:cNvSpPr txBox="1"/>
          <p:nvPr/>
        </p:nvSpPr>
        <p:spPr>
          <a:xfrm>
            <a:off x="4710544" y="5080001"/>
            <a:ext cx="66143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www.marylandbiodiversity.com/view/836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nc/3.0/"/>
              </a:rPr>
              <a:t>CC BY-NC</a:t>
            </a:r>
            <a:endParaRPr lang="en-US" sz="9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3E6E6E-EF42-5444-B799-0DD7E7A26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3675-8A69-405F-BDC8-78213C2DBBA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804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CC163-2D91-9C76-627F-7CCCF8CD8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/>
              <a:t>Gray</a:t>
            </a:r>
            <a:r>
              <a:rPr lang="en-US" dirty="0"/>
              <a:t> </a:t>
            </a:r>
            <a:r>
              <a:rPr lang="en-US" sz="4000" b="1" dirty="0"/>
              <a:t>Squirrel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76B466-01B3-E65B-7417-B112FC1CE5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00599" y="731520"/>
            <a:ext cx="6524567" cy="489342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C85555-A5B3-5777-E9C0-33AB73AE4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3675-8A69-405F-BDC8-78213C2DBBA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273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B0EBF-4FF1-86BC-15DD-8F5F53A84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25994"/>
            <a:ext cx="3200400" cy="90008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Mole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816168-E0DE-5297-A604-6F7351693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00600" y="777067"/>
            <a:ext cx="6472922" cy="461696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191BA-A31D-A1C8-EF5F-5CDAC26D9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3675-8A69-405F-BDC8-78213C2DBBA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448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4C809-EAB9-7E7F-D530-A95203DA7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/>
              <a:t>Opossum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E16AB5F-C5DB-EF17-372E-30069450D6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00600" y="1196446"/>
            <a:ext cx="6492875" cy="432858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312DE5-8ADE-AD6E-0006-BBB3CEF96ED0}"/>
              </a:ext>
            </a:extLst>
          </p:cNvPr>
          <p:cNvSpPr txBox="1"/>
          <p:nvPr/>
        </p:nvSpPr>
        <p:spPr>
          <a:xfrm>
            <a:off x="4800600" y="5525029"/>
            <a:ext cx="64928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microfables.blogspot.com/2021/08/opossum-catawba-tale.html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nc-sa/3.0/"/>
              </a:rPr>
              <a:t>CC BY-SA-NC</a:t>
            </a:r>
            <a:endParaRPr lang="en-US" sz="9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0FCBD1-5E43-3BF6-AD45-8630160F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3675-8A69-405F-BDC8-78213C2DBBA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628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974B7-E361-2524-7B0B-183969CC6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/>
              <a:t>Raccoon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A1F595-E6C2-2EB0-0916-28D8571DC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00600" y="731520"/>
            <a:ext cx="6536574" cy="435771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BA633A-EF32-E3F2-B7BF-682B5C465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3675-8A69-405F-BDC8-78213C2DBBA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817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B19F7-ED4E-21E0-7C2B-4F0482AB3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/>
              <a:t>Red</a:t>
            </a:r>
            <a:r>
              <a:rPr lang="en-US" dirty="0"/>
              <a:t> </a:t>
            </a:r>
            <a:r>
              <a:rPr lang="en-US" sz="4000" b="1" dirty="0"/>
              <a:t>Fox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021E761-1E39-FEBE-38B8-51693BBD68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00600" y="1196446"/>
            <a:ext cx="6492875" cy="432858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5AEAEC-3630-6236-7FC2-952F52E27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3675-8A69-405F-BDC8-78213C2DBBA1}" type="slidenum">
              <a:rPr lang="en-US" smtClean="0"/>
              <a:t>18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DC47F7-0A3D-3F0F-A25E-6253EA431ED3}"/>
              </a:ext>
            </a:extLst>
          </p:cNvPr>
          <p:cNvSpPr txBox="1"/>
          <p:nvPr/>
        </p:nvSpPr>
        <p:spPr>
          <a:xfrm>
            <a:off x="4800600" y="5525029"/>
            <a:ext cx="64928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en.wikipedia.org/wiki/Red_fox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sa/3.0/"/>
              </a:rPr>
              <a:t>CC BY-SA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5979670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FC19A-EE6C-7EEF-454F-6D6B0EA8D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/>
              <a:t>Red</a:t>
            </a:r>
            <a:r>
              <a:rPr lang="en-US" dirty="0"/>
              <a:t> </a:t>
            </a:r>
            <a:r>
              <a:rPr lang="en-US" sz="4000" b="1" dirty="0"/>
              <a:t>Squirrel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D6A910-C381-7DEC-5F5C-171B4B096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00600" y="731520"/>
            <a:ext cx="6535942" cy="49673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27F62C-186D-3569-F92D-DA41A0A0DFF3}"/>
              </a:ext>
            </a:extLst>
          </p:cNvPr>
          <p:cNvSpPr txBox="1"/>
          <p:nvPr/>
        </p:nvSpPr>
        <p:spPr>
          <a:xfrm>
            <a:off x="4800600" y="5698836"/>
            <a:ext cx="59342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en.wikipedia.org/wiki/American_red_squirrel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sa/3.0/"/>
              </a:rPr>
              <a:t>CC BY-SA</a:t>
            </a:r>
            <a:endParaRPr lang="en-US" sz="9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FF9CCB-EB6E-542C-4166-EE8746690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3675-8A69-405F-BDC8-78213C2DBBA1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692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888E5D-57EA-7B67-7CED-BB8BB8DEA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3675-8A69-405F-BDC8-78213C2DBBA1}" type="slidenum">
              <a:rPr lang="en-US" smtClean="0"/>
              <a:t>2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E27873-737E-F7FD-E821-3DEDF2EF8C3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88291" y="2448502"/>
            <a:ext cx="10058400" cy="144938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"It's surely our responsibility to do everything within our power to create a planet that provides a home not just for us, but for all life on Earth."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8EFC35-0AE6-81AF-31B9-DDCEF3327F15}"/>
              </a:ext>
            </a:extLst>
          </p:cNvPr>
          <p:cNvSpPr txBox="1"/>
          <p:nvPr/>
        </p:nvSpPr>
        <p:spPr>
          <a:xfrm>
            <a:off x="2881746" y="3897890"/>
            <a:ext cx="5615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1" dirty="0">
                <a:solidFill>
                  <a:srgbClr val="202124"/>
                </a:solidFill>
                <a:effectLst/>
                <a:latin typeface="+mj-lt"/>
              </a:rPr>
              <a:t>--- Sir David Attenborough</a:t>
            </a:r>
            <a:endParaRPr lang="en-US" sz="36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1783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671C7-FDCA-CD3F-D858-B874A1BD9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/>
              <a:t>Red-Tailed</a:t>
            </a:r>
            <a:r>
              <a:rPr lang="en-US" sz="4400" b="0" i="0" dirty="0">
                <a:solidFill>
                  <a:srgbClr val="3B435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1" dirty="0"/>
              <a:t>Hawk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C2A34E5-9A34-2F66-D7EB-51176EFFAA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00600" y="881525"/>
            <a:ext cx="6492875" cy="495842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B5E33-C8D1-74D4-BCB4-0B897C534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3675-8A69-405F-BDC8-78213C2DBBA1}" type="slidenum">
              <a:rPr lang="en-US" smtClean="0"/>
              <a:t>20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A2E027-10EA-34B6-B35B-E6EABDB7A6E8}"/>
              </a:ext>
            </a:extLst>
          </p:cNvPr>
          <p:cNvSpPr txBox="1"/>
          <p:nvPr/>
        </p:nvSpPr>
        <p:spPr>
          <a:xfrm>
            <a:off x="4800600" y="5839951"/>
            <a:ext cx="64928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www.flickr.com/photos/usfwsmtnprairie/40565847273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/3.0/"/>
              </a:rPr>
              <a:t>CC BY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960049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CABF7-375D-BCF6-886A-6FE8E837E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Salamander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06A9FC4-B571-444E-7D8C-3D4B8247E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00600" y="1116131"/>
            <a:ext cx="6492875" cy="44892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35E26E-FAED-0516-30F2-205E8B3D41DB}"/>
              </a:ext>
            </a:extLst>
          </p:cNvPr>
          <p:cNvSpPr txBox="1"/>
          <p:nvPr/>
        </p:nvSpPr>
        <p:spPr>
          <a:xfrm>
            <a:off x="4800600" y="5605345"/>
            <a:ext cx="64928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www.flickr.com/photos/2ndpeter/33648650168/in/pool-best_shot_of_the_day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/3.0/"/>
              </a:rPr>
              <a:t>CC BY</a:t>
            </a:r>
            <a:endParaRPr lang="en-US" sz="9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BA493CC-7C1C-B32E-E3A7-76D24F1B9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3675-8A69-405F-BDC8-78213C2DBBA1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252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B6A2A6-8B53-0829-BB66-CB57875DE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22432" y="731520"/>
            <a:ext cx="6489518" cy="48195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6621A0-D5FB-1AEF-EC35-49E0CD2BA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8619"/>
            <a:ext cx="3200400" cy="266746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Shrew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102EC-F665-262F-948D-247C73220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3675-8A69-405F-BDC8-78213C2DBBA1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9727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1F575-7150-716E-347C-2833CCFAE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Skunk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ADEC9DC-6B7C-E033-820E-A3CE8C8CD0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151582" y="1198137"/>
            <a:ext cx="6492875" cy="4325201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006F3F-8356-E25F-2CD7-C0713F652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3675-8A69-405F-BDC8-78213C2DBBA1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5644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5E2F0-78AF-445D-C9EA-E099BDC89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/>
              <a:t>Snakes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AFF0FE6-CE39-FB8A-F784-73A23CF00B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00600" y="1196446"/>
            <a:ext cx="6492875" cy="432858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929D5F-7CDC-D10C-2CC8-AC1D96047D3B}"/>
              </a:ext>
            </a:extLst>
          </p:cNvPr>
          <p:cNvSpPr txBox="1"/>
          <p:nvPr/>
        </p:nvSpPr>
        <p:spPr>
          <a:xfrm>
            <a:off x="4800600" y="5525029"/>
            <a:ext cx="64928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commons.wikimedia.org/wiki/File:Redbelly_Snake_-_Storeria_occipitomaculata_occipitomaculata.jpg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sa/3.0/"/>
              </a:rPr>
              <a:t>CC BY-SA</a:t>
            </a:r>
            <a:endParaRPr lang="en-US" sz="9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27BC0F-08B3-7E29-25C7-E997FFD5E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3675-8A69-405F-BDC8-78213C2DBBA1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6530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84C65-BAFC-53E7-3F32-67BDAAB17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/>
              <a:t>Sparrow</a:t>
            </a:r>
          </a:p>
        </p:txBody>
      </p: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D15F7A8C-8B21-05EB-BD13-94172670E6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00600" y="1196446"/>
            <a:ext cx="6492875" cy="432858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2CBE5B-0062-023B-88D8-D75E58002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3675-8A69-405F-BDC8-78213C2DBBA1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3839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2DD3F-357C-DEE9-6C7A-324A1CE73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/>
              <a:t>Vole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AFE5272-9AFF-2192-0C29-740D4482F8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7D0CE6-DAC2-08E8-8CC4-6090CF218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00600" y="731521"/>
            <a:ext cx="6411883" cy="52785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13B1D6-44E8-5651-E684-9CDE95ED922D}"/>
              </a:ext>
            </a:extLst>
          </p:cNvPr>
          <p:cNvSpPr txBox="1"/>
          <p:nvPr/>
        </p:nvSpPr>
        <p:spPr>
          <a:xfrm>
            <a:off x="4800600" y="5989320"/>
            <a:ext cx="67421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www.flickr.com/photos/peter-trimming/6038169781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/3.0/"/>
              </a:rPr>
              <a:t>CC BY</a:t>
            </a:r>
            <a:endParaRPr lang="en-US" sz="9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FCE47B-EF5B-DFA0-9A0D-AD1D6212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3675-8A69-405F-BDC8-78213C2DBBA1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4463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0F85A-1C01-E1A0-F991-DA351CB22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/>
              <a:t>Warbler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309B5FF-283E-7F25-42F3-75CC1E0774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052409" y="1140980"/>
            <a:ext cx="6051400" cy="4059093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7586EC-1E71-2D67-54D5-4D5F25E14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3675-8A69-405F-BDC8-78213C2DBBA1}" type="slidenum">
              <a:rPr lang="en-US" smtClean="0"/>
              <a:t>27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82A510-C057-3686-9FEA-A9FBDB9683F4}"/>
              </a:ext>
            </a:extLst>
          </p:cNvPr>
          <p:cNvSpPr txBox="1"/>
          <p:nvPr/>
        </p:nvSpPr>
        <p:spPr>
          <a:xfrm>
            <a:off x="5052409" y="5200073"/>
            <a:ext cx="45141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woodswalksandwildlife.blogspot.com/2012/04/pine-warbler-up-close.html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nc-sa/3.0/"/>
              </a:rPr>
              <a:t>CC BY-SA-NC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8731959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7483D-D668-F9B3-519C-25AB80143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/>
              <a:t>White-Footed</a:t>
            </a:r>
            <a:r>
              <a:rPr lang="en-US" dirty="0"/>
              <a:t> </a:t>
            </a:r>
            <a:r>
              <a:rPr lang="en-US" sz="4000" b="1" dirty="0"/>
              <a:t>Mouse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0E1C1B3-3DA8-6A3C-08E8-0E8C9A8F19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00600" y="777366"/>
            <a:ext cx="6492875" cy="5166744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58277B-3C0A-D7F1-8CE6-74699C38C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3675-8A69-405F-BDC8-78213C2DBBA1}" type="slidenum">
              <a:rPr lang="en-US" smtClean="0"/>
              <a:t>28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AF8B90-7C89-C1BD-1075-B58721D65486}"/>
              </a:ext>
            </a:extLst>
          </p:cNvPr>
          <p:cNvSpPr txBox="1"/>
          <p:nvPr/>
        </p:nvSpPr>
        <p:spPr>
          <a:xfrm>
            <a:off x="4800600" y="5944110"/>
            <a:ext cx="64928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animaldiversity.org/accounts/Peromyscus_leucopus/pictures/collections/contributors/phil_myers/classic/pln1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nc-sa/3.0/"/>
              </a:rPr>
              <a:t>CC BY-SA-NC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0343772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DAFD1-9D2E-34CD-E42E-3B1464AE5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358"/>
            <a:ext cx="3200400" cy="2331721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White-Tailed</a:t>
            </a:r>
            <a:r>
              <a:rPr lang="en-US" dirty="0"/>
              <a:t> </a:t>
            </a:r>
            <a:r>
              <a:rPr lang="en-US" sz="4000" b="1" dirty="0"/>
              <a:t>Deer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2FF145C-A78C-499B-4CB9-999FADBDC0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34033" y="731838"/>
            <a:ext cx="6426008" cy="52578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AB60A0-067D-9AAF-8DD9-AE18F871E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3675-8A69-405F-BDC8-78213C2DBBA1}" type="slidenum">
              <a:rPr lang="en-US" smtClean="0"/>
              <a:t>29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8D5A1C-A5E3-52E0-74AB-527140455555}"/>
              </a:ext>
            </a:extLst>
          </p:cNvPr>
          <p:cNvSpPr txBox="1"/>
          <p:nvPr/>
        </p:nvSpPr>
        <p:spPr>
          <a:xfrm>
            <a:off x="4834033" y="5989638"/>
            <a:ext cx="64260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commons.wikimedia.org/wiki/File:White-tailed_deer_at_Greenough_Park,_Missoula.JPG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sa/3.0/"/>
              </a:rPr>
              <a:t>CC BY-SA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464012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FA763-0911-077B-B619-DC1D5B17A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/>
              <a:t>American</a:t>
            </a:r>
            <a:r>
              <a:rPr lang="en-US" sz="4400" b="0" i="0" dirty="0">
                <a:solidFill>
                  <a:srgbClr val="3B435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1" dirty="0"/>
              <a:t>Bumblebee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029E54-EBFD-E5D2-1E5F-D443366A2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3675-8A69-405F-BDC8-78213C2DBBA1}" type="slidenum">
              <a:rPr lang="en-US" smtClean="0"/>
              <a:t>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953678-C148-3C73-385E-038140C85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576455" y="594359"/>
            <a:ext cx="4675909" cy="58463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53E046-E073-F6D7-96E2-7549F1259094}"/>
              </a:ext>
            </a:extLst>
          </p:cNvPr>
          <p:cNvSpPr txBox="1"/>
          <p:nvPr/>
        </p:nvSpPr>
        <p:spPr>
          <a:xfrm>
            <a:off x="5503719" y="6411515"/>
            <a:ext cx="54850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www.flickr.com/photos/8583446@N05/3704588096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nc-nd/3.0/"/>
              </a:rPr>
              <a:t>CC BY-NC-ND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7342059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7709B-D482-84AC-56AD-82C3BA5F6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/>
              <a:t>Yellow Banded</a:t>
            </a:r>
            <a:r>
              <a:rPr lang="en-US" sz="4400" b="0" i="0" dirty="0">
                <a:solidFill>
                  <a:srgbClr val="3B435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1" dirty="0"/>
              <a:t>Bumblebee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5F8AF16-070B-835A-24DB-24B9C52C2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00600" y="802266"/>
            <a:ext cx="6492875" cy="5116943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BCE8B2-F7EA-28F8-93DD-F94F957E0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3675-8A69-405F-BDC8-78213C2DBBA1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0005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888E5D-57EA-7B67-7CED-BB8BB8DEA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3675-8A69-405F-BDC8-78213C2DBBA1}" type="slidenum">
              <a:rPr lang="en-US" smtClean="0"/>
              <a:t>31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46D046-9427-B078-EFE4-EF58D34DF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665" y="1064145"/>
            <a:ext cx="10290818" cy="415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5CD347-FD1F-C791-7ECD-DFCD8FCA5486}"/>
              </a:ext>
            </a:extLst>
          </p:cNvPr>
          <p:cNvSpPr txBox="1"/>
          <p:nvPr/>
        </p:nvSpPr>
        <p:spPr>
          <a:xfrm>
            <a:off x="812799" y="5377500"/>
            <a:ext cx="103996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Source:  MassWildlife's Natural Heritage &amp; Endangered Species Program Rare Species Viewer. https://www.mass.gov/info-details/rare-species-viewer.</a:t>
            </a:r>
          </a:p>
        </p:txBody>
      </p:sp>
    </p:spTree>
    <p:extLst>
      <p:ext uri="{BB962C8B-B14F-4D97-AF65-F5344CB8AC3E}">
        <p14:creationId xmlns:p14="http://schemas.microsoft.com/office/powerpoint/2010/main" val="10872525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7DD1D-61E6-1210-D94B-1B2E902C2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7405"/>
            <a:ext cx="3200400" cy="5886450"/>
          </a:xfrm>
        </p:spPr>
        <p:txBody>
          <a:bodyPr>
            <a:normAutofit/>
          </a:bodyPr>
          <a:lstStyle/>
          <a:p>
            <a:r>
              <a:rPr lang="en-US" sz="3200" b="1" dirty="0"/>
              <a:t>Upton is   21.74</a:t>
            </a:r>
            <a:r>
              <a:rPr lang="en-US" sz="32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n-US" sz="3200" b="1" dirty="0"/>
              <a:t>mi²</a:t>
            </a:r>
            <a:br>
              <a:rPr lang="en-US" sz="32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</a:br>
            <a:r>
              <a:rPr lang="en-US" sz="3200" b="1" dirty="0"/>
              <a:t>or </a:t>
            </a:r>
            <a:r>
              <a:rPr lang="en-US" sz="3200" dirty="0">
                <a:solidFill>
                  <a:srgbClr val="202124"/>
                </a:solidFill>
                <a:latin typeface="Roboto" panose="02000000000000000000" pitchFamily="2" charset="0"/>
              </a:rPr>
              <a:t> </a:t>
            </a:r>
            <a:r>
              <a:rPr lang="en-US" sz="3200" b="1" dirty="0"/>
              <a:t>13,913.6 acres.</a:t>
            </a:r>
            <a:br>
              <a:rPr lang="en-US" sz="3200" b="1" dirty="0"/>
            </a:br>
            <a:br>
              <a:rPr lang="en-US" sz="3200" b="1" dirty="0"/>
            </a:br>
            <a:br>
              <a:rPr lang="en-US" sz="3200" b="1" dirty="0"/>
            </a:br>
            <a:br>
              <a:rPr lang="en-US" sz="3200" b="1" dirty="0"/>
            </a:br>
            <a:br>
              <a:rPr lang="en-US" sz="3200" b="1" dirty="0"/>
            </a:br>
            <a:r>
              <a:rPr lang="en-US" sz="3200" b="1" dirty="0"/>
              <a:t>What happens to the ecosystem?</a:t>
            </a:r>
            <a:br>
              <a:rPr lang="en-US" sz="3200" b="1" dirty="0"/>
            </a:br>
            <a:br>
              <a:rPr lang="en-US" sz="3200" b="1" dirty="0"/>
            </a:br>
            <a:br>
              <a:rPr lang="en-US" sz="3200" b="1" dirty="0"/>
            </a:br>
            <a:endParaRPr lang="en-US" sz="32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C2AC96-8B35-B4F3-8B2A-5A59CED6D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3675-8A69-405F-BDC8-78213C2DBBA1}" type="slidenum">
              <a:rPr lang="en-US" smtClean="0"/>
              <a:t>32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9F72B8-9B58-43B0-6EAD-3C38BD979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6310" y="470921"/>
            <a:ext cx="5719618" cy="565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69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F00F6-98DE-CC27-BC9C-02FA9F525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/>
              <a:t>Barn</a:t>
            </a:r>
            <a:r>
              <a:rPr lang="en-US" sz="4400" b="0" i="0" dirty="0">
                <a:solidFill>
                  <a:srgbClr val="3B435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1" dirty="0"/>
              <a:t>Owl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EA53DD45-BA12-DE23-3B67-C564037A6C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526306" y="731838"/>
            <a:ext cx="5041463" cy="52578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2501AB-76BC-810C-2DFA-4FE5482B4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3675-8A69-405F-BDC8-78213C2DBBA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997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68738-D237-8FFA-ADB2-9139393B7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Bats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57E08-94BB-32BA-044C-72FB77AE0D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A004F8-646A-6CA6-EFF2-D5B1AC10C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00600" y="731520"/>
            <a:ext cx="6513698" cy="434848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A5B76-B603-F1E0-A4EF-95E6CAA8A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3675-8A69-405F-BDC8-78213C2DBBA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36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4BD3D-A09C-A2D3-24A1-914625C37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/>
              <a:t>Chickadee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8301470-FDBA-1BDF-3835-A1505144BD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985327" y="974773"/>
            <a:ext cx="6492875" cy="4328583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926F64-DDD4-3CCB-62B6-9038E4138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3675-8A69-405F-BDC8-78213C2DBBA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955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ABBF8-7D3D-A8CD-326B-8F1C14F3B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/>
              <a:t>Coyote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055DE0-7A4C-3707-499B-AE1BE4102D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25536" y="731520"/>
            <a:ext cx="6467303" cy="431153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2FD826-F03B-6F74-B2D2-0783A7EBE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3675-8A69-405F-BDC8-78213C2DBBA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516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8D578-C645-9317-BBEB-97C53FDED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/>
              <a:t>Dragonfly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A12F548-9C2E-6273-55C8-C6409813C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3675-8A69-405F-BDC8-78213C2DBBA1}" type="slidenum">
              <a:rPr lang="en-US" smtClean="0"/>
              <a:t>8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F20F88D-5AB4-8756-BCD6-9E955004C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00599" y="731520"/>
            <a:ext cx="6492239" cy="432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897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16310-9F08-0644-C0E4-0251D5AC6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/>
              <a:t>Eastern</a:t>
            </a:r>
            <a:r>
              <a:rPr lang="en-US" dirty="0"/>
              <a:t> </a:t>
            </a:r>
            <a:r>
              <a:rPr lang="en-US" sz="4000" b="1" dirty="0"/>
              <a:t>Chipmuck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4EB724-8A04-FB8C-8DE2-52D75F473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00600" y="752008"/>
            <a:ext cx="6497251" cy="48729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997714-7480-D100-AFDF-56507C0AC950}"/>
              </a:ext>
            </a:extLst>
          </p:cNvPr>
          <p:cNvSpPr txBox="1"/>
          <p:nvPr/>
        </p:nvSpPr>
        <p:spPr>
          <a:xfrm>
            <a:off x="4800600" y="5624946"/>
            <a:ext cx="72967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www.flickr.com/photos/46788399@N00/3285660997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/3.0/"/>
              </a:rPr>
              <a:t>CC BY</a:t>
            </a:r>
            <a:endParaRPr lang="en-US" sz="9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F58E29-B90A-044E-ED7F-EF62CFA53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3675-8A69-405F-BDC8-78213C2DBBA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51518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6782</TotalTime>
  <Words>308</Words>
  <Application>Microsoft Office PowerPoint</Application>
  <PresentationFormat>Widescreen</PresentationFormat>
  <Paragraphs>79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Roboto</vt:lpstr>
      <vt:lpstr>Retrospect</vt:lpstr>
      <vt:lpstr>Upton’s Ecosystem</vt:lpstr>
      <vt:lpstr>"It's surely our responsibility to do everything within our power to create a planet that provides a home not just for us, but for all life on Earth."</vt:lpstr>
      <vt:lpstr>American Bumblebee</vt:lpstr>
      <vt:lpstr>Barn Owl</vt:lpstr>
      <vt:lpstr>Bats</vt:lpstr>
      <vt:lpstr>Chickadee</vt:lpstr>
      <vt:lpstr>Coyote</vt:lpstr>
      <vt:lpstr>Dragonfly</vt:lpstr>
      <vt:lpstr>Eastern Chipmuck</vt:lpstr>
      <vt:lpstr>Eastern Cottontail</vt:lpstr>
      <vt:lpstr>Fisher Cat</vt:lpstr>
      <vt:lpstr>Frogs</vt:lpstr>
      <vt:lpstr>Gray Fox</vt:lpstr>
      <vt:lpstr>Gray Squirrel</vt:lpstr>
      <vt:lpstr>Mole</vt:lpstr>
      <vt:lpstr>Opossum</vt:lpstr>
      <vt:lpstr>Raccoon</vt:lpstr>
      <vt:lpstr>Red Fox</vt:lpstr>
      <vt:lpstr>Red Squirrel</vt:lpstr>
      <vt:lpstr>Red-Tailed Hawk</vt:lpstr>
      <vt:lpstr>Salamander</vt:lpstr>
      <vt:lpstr>Shrew</vt:lpstr>
      <vt:lpstr>Skunk</vt:lpstr>
      <vt:lpstr>Snakes</vt:lpstr>
      <vt:lpstr>Sparrow</vt:lpstr>
      <vt:lpstr>Vole</vt:lpstr>
      <vt:lpstr>Warbler</vt:lpstr>
      <vt:lpstr>White-Footed Mouse</vt:lpstr>
      <vt:lpstr>White-Tailed Deer</vt:lpstr>
      <vt:lpstr>Yellow Banded Bumblebee</vt:lpstr>
      <vt:lpstr>PowerPoint Presentation</vt:lpstr>
      <vt:lpstr>Upton is   21.74 mi² or  13,913.6 acres.     What happens to the ecosystem?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Spargo</dc:creator>
  <cp:lastModifiedBy>Planner</cp:lastModifiedBy>
  <cp:revision>33</cp:revision>
  <dcterms:created xsi:type="dcterms:W3CDTF">2024-03-09T16:52:07Z</dcterms:created>
  <dcterms:modified xsi:type="dcterms:W3CDTF">2024-07-09T20:38:18Z</dcterms:modified>
</cp:coreProperties>
</file>