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2" r:id="rId7"/>
    <p:sldId id="276" r:id="rId8"/>
    <p:sldId id="278" r:id="rId9"/>
    <p:sldId id="263" r:id="rId10"/>
    <p:sldId id="264" r:id="rId11"/>
    <p:sldId id="265" r:id="rId12"/>
    <p:sldId id="261" r:id="rId13"/>
    <p:sldId id="266" r:id="rId14"/>
    <p:sldId id="267" r:id="rId15"/>
    <p:sldId id="268" r:id="rId16"/>
    <p:sldId id="269" r:id="rId17"/>
    <p:sldId id="270" r:id="rId18"/>
    <p:sldId id="271" r:id="rId19"/>
    <p:sldId id="272" r:id="rId20"/>
    <p:sldId id="273" r:id="rId21"/>
    <p:sldId id="274" r:id="rId22"/>
    <p:sldId id="27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346BD-5CF8-844E-49FB-4C23F3CCA80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2DD7E59-AE7B-38CD-764E-6CBE051DCB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590BE96-78E9-42B5-B8F3-95602E0F459A}"/>
              </a:ext>
            </a:extLst>
          </p:cNvPr>
          <p:cNvSpPr>
            <a:spLocks noGrp="1"/>
          </p:cNvSpPr>
          <p:nvPr>
            <p:ph type="dt" sz="half" idx="10"/>
          </p:nvPr>
        </p:nvSpPr>
        <p:spPr/>
        <p:txBody>
          <a:bodyPr/>
          <a:lstStyle/>
          <a:p>
            <a:fld id="{52AA969D-DD09-45E1-A176-9EB697054B8D}" type="datetimeFigureOut">
              <a:rPr lang="en-US" smtClean="0"/>
              <a:t>10/18/2023</a:t>
            </a:fld>
            <a:endParaRPr lang="en-US"/>
          </a:p>
        </p:txBody>
      </p:sp>
      <p:sp>
        <p:nvSpPr>
          <p:cNvPr id="5" name="Footer Placeholder 4">
            <a:extLst>
              <a:ext uri="{FF2B5EF4-FFF2-40B4-BE49-F238E27FC236}">
                <a16:creationId xmlns:a16="http://schemas.microsoft.com/office/drawing/2014/main" id="{A249D11F-5EF1-EB48-EA6D-F25C30CC76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38E280-54B9-88AC-CDEB-76626362DC0D}"/>
              </a:ext>
            </a:extLst>
          </p:cNvPr>
          <p:cNvSpPr>
            <a:spLocks noGrp="1"/>
          </p:cNvSpPr>
          <p:nvPr>
            <p:ph type="sldNum" sz="quarter" idx="12"/>
          </p:nvPr>
        </p:nvSpPr>
        <p:spPr/>
        <p:txBody>
          <a:bodyPr/>
          <a:lstStyle/>
          <a:p>
            <a:fld id="{D43FBF35-0CEA-465F-9F3B-4850689AC948}" type="slidenum">
              <a:rPr lang="en-US" smtClean="0"/>
              <a:t>‹#›</a:t>
            </a:fld>
            <a:endParaRPr lang="en-US"/>
          </a:p>
        </p:txBody>
      </p:sp>
    </p:spTree>
    <p:extLst>
      <p:ext uri="{BB962C8B-B14F-4D97-AF65-F5344CB8AC3E}">
        <p14:creationId xmlns:p14="http://schemas.microsoft.com/office/powerpoint/2010/main" val="1924856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2961C-EBA3-7E93-AFD6-501F246EF09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4C5EFFA-EE1C-84D2-FAA5-AB525E0EB30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73C58D-5796-890C-2F8A-64680182F390}"/>
              </a:ext>
            </a:extLst>
          </p:cNvPr>
          <p:cNvSpPr>
            <a:spLocks noGrp="1"/>
          </p:cNvSpPr>
          <p:nvPr>
            <p:ph type="dt" sz="half" idx="10"/>
          </p:nvPr>
        </p:nvSpPr>
        <p:spPr/>
        <p:txBody>
          <a:bodyPr/>
          <a:lstStyle/>
          <a:p>
            <a:fld id="{52AA969D-DD09-45E1-A176-9EB697054B8D}" type="datetimeFigureOut">
              <a:rPr lang="en-US" smtClean="0"/>
              <a:t>10/18/2023</a:t>
            </a:fld>
            <a:endParaRPr lang="en-US"/>
          </a:p>
        </p:txBody>
      </p:sp>
      <p:sp>
        <p:nvSpPr>
          <p:cNvPr id="5" name="Footer Placeholder 4">
            <a:extLst>
              <a:ext uri="{FF2B5EF4-FFF2-40B4-BE49-F238E27FC236}">
                <a16:creationId xmlns:a16="http://schemas.microsoft.com/office/drawing/2014/main" id="{FEDB18FD-9734-A034-DE8E-FB143AA4B7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B12640-6BB2-4A91-CE44-5C2C3CE9F47E}"/>
              </a:ext>
            </a:extLst>
          </p:cNvPr>
          <p:cNvSpPr>
            <a:spLocks noGrp="1"/>
          </p:cNvSpPr>
          <p:nvPr>
            <p:ph type="sldNum" sz="quarter" idx="12"/>
          </p:nvPr>
        </p:nvSpPr>
        <p:spPr/>
        <p:txBody>
          <a:bodyPr/>
          <a:lstStyle/>
          <a:p>
            <a:fld id="{D43FBF35-0CEA-465F-9F3B-4850689AC948}" type="slidenum">
              <a:rPr lang="en-US" smtClean="0"/>
              <a:t>‹#›</a:t>
            </a:fld>
            <a:endParaRPr lang="en-US"/>
          </a:p>
        </p:txBody>
      </p:sp>
    </p:spTree>
    <p:extLst>
      <p:ext uri="{BB962C8B-B14F-4D97-AF65-F5344CB8AC3E}">
        <p14:creationId xmlns:p14="http://schemas.microsoft.com/office/powerpoint/2010/main" val="3814161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712196D-FDC5-4E4D-59E0-DC3663B9EE0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E4C9B27-CA3F-6CDA-1ED2-A06F90A3759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06FF0-50AF-C6B9-647C-B55595432585}"/>
              </a:ext>
            </a:extLst>
          </p:cNvPr>
          <p:cNvSpPr>
            <a:spLocks noGrp="1"/>
          </p:cNvSpPr>
          <p:nvPr>
            <p:ph type="dt" sz="half" idx="10"/>
          </p:nvPr>
        </p:nvSpPr>
        <p:spPr/>
        <p:txBody>
          <a:bodyPr/>
          <a:lstStyle/>
          <a:p>
            <a:fld id="{52AA969D-DD09-45E1-A176-9EB697054B8D}" type="datetimeFigureOut">
              <a:rPr lang="en-US" smtClean="0"/>
              <a:t>10/18/2023</a:t>
            </a:fld>
            <a:endParaRPr lang="en-US"/>
          </a:p>
        </p:txBody>
      </p:sp>
      <p:sp>
        <p:nvSpPr>
          <p:cNvPr id="5" name="Footer Placeholder 4">
            <a:extLst>
              <a:ext uri="{FF2B5EF4-FFF2-40B4-BE49-F238E27FC236}">
                <a16:creationId xmlns:a16="http://schemas.microsoft.com/office/drawing/2014/main" id="{301A73F7-CAA5-853F-9584-A04C4663AF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0B2C56-B990-3767-8C4B-C4B18966A3EF}"/>
              </a:ext>
            </a:extLst>
          </p:cNvPr>
          <p:cNvSpPr>
            <a:spLocks noGrp="1"/>
          </p:cNvSpPr>
          <p:nvPr>
            <p:ph type="sldNum" sz="quarter" idx="12"/>
          </p:nvPr>
        </p:nvSpPr>
        <p:spPr/>
        <p:txBody>
          <a:bodyPr/>
          <a:lstStyle/>
          <a:p>
            <a:fld id="{D43FBF35-0CEA-465F-9F3B-4850689AC948}" type="slidenum">
              <a:rPr lang="en-US" smtClean="0"/>
              <a:t>‹#›</a:t>
            </a:fld>
            <a:endParaRPr lang="en-US"/>
          </a:p>
        </p:txBody>
      </p:sp>
    </p:spTree>
    <p:extLst>
      <p:ext uri="{BB962C8B-B14F-4D97-AF65-F5344CB8AC3E}">
        <p14:creationId xmlns:p14="http://schemas.microsoft.com/office/powerpoint/2010/main" val="1475109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3A038-E496-BF89-23A2-C497C02E31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5C29CB-343E-13B0-7162-FEB7CA91378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E00820-978C-81C7-7046-3BA2DD756595}"/>
              </a:ext>
            </a:extLst>
          </p:cNvPr>
          <p:cNvSpPr>
            <a:spLocks noGrp="1"/>
          </p:cNvSpPr>
          <p:nvPr>
            <p:ph type="dt" sz="half" idx="10"/>
          </p:nvPr>
        </p:nvSpPr>
        <p:spPr/>
        <p:txBody>
          <a:bodyPr/>
          <a:lstStyle/>
          <a:p>
            <a:fld id="{52AA969D-DD09-45E1-A176-9EB697054B8D}" type="datetimeFigureOut">
              <a:rPr lang="en-US" smtClean="0"/>
              <a:t>10/18/2023</a:t>
            </a:fld>
            <a:endParaRPr lang="en-US"/>
          </a:p>
        </p:txBody>
      </p:sp>
      <p:sp>
        <p:nvSpPr>
          <p:cNvPr id="5" name="Footer Placeholder 4">
            <a:extLst>
              <a:ext uri="{FF2B5EF4-FFF2-40B4-BE49-F238E27FC236}">
                <a16:creationId xmlns:a16="http://schemas.microsoft.com/office/drawing/2014/main" id="{56801C89-B04C-CEAF-FF15-93C9A5DBA7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2751DE-1259-C40F-DBD8-2506D9FB6420}"/>
              </a:ext>
            </a:extLst>
          </p:cNvPr>
          <p:cNvSpPr>
            <a:spLocks noGrp="1"/>
          </p:cNvSpPr>
          <p:nvPr>
            <p:ph type="sldNum" sz="quarter" idx="12"/>
          </p:nvPr>
        </p:nvSpPr>
        <p:spPr/>
        <p:txBody>
          <a:bodyPr/>
          <a:lstStyle/>
          <a:p>
            <a:fld id="{D43FBF35-0CEA-465F-9F3B-4850689AC948}" type="slidenum">
              <a:rPr lang="en-US" smtClean="0"/>
              <a:t>‹#›</a:t>
            </a:fld>
            <a:endParaRPr lang="en-US"/>
          </a:p>
        </p:txBody>
      </p:sp>
    </p:spTree>
    <p:extLst>
      <p:ext uri="{BB962C8B-B14F-4D97-AF65-F5344CB8AC3E}">
        <p14:creationId xmlns:p14="http://schemas.microsoft.com/office/powerpoint/2010/main" val="3116077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58196-6323-2DC8-8AA1-E42D40F6B5B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4F34BC-9192-1A10-B799-A0A507A601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7AE027F-A7C8-587E-C7A3-845BDB2AC7D6}"/>
              </a:ext>
            </a:extLst>
          </p:cNvPr>
          <p:cNvSpPr>
            <a:spLocks noGrp="1"/>
          </p:cNvSpPr>
          <p:nvPr>
            <p:ph type="dt" sz="half" idx="10"/>
          </p:nvPr>
        </p:nvSpPr>
        <p:spPr/>
        <p:txBody>
          <a:bodyPr/>
          <a:lstStyle/>
          <a:p>
            <a:fld id="{52AA969D-DD09-45E1-A176-9EB697054B8D}" type="datetimeFigureOut">
              <a:rPr lang="en-US" smtClean="0"/>
              <a:t>10/18/2023</a:t>
            </a:fld>
            <a:endParaRPr lang="en-US"/>
          </a:p>
        </p:txBody>
      </p:sp>
      <p:sp>
        <p:nvSpPr>
          <p:cNvPr id="5" name="Footer Placeholder 4">
            <a:extLst>
              <a:ext uri="{FF2B5EF4-FFF2-40B4-BE49-F238E27FC236}">
                <a16:creationId xmlns:a16="http://schemas.microsoft.com/office/drawing/2014/main" id="{8C6EA724-F74E-0FA0-4326-33D34D081E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364904-B96A-6977-909D-16FF124E1538}"/>
              </a:ext>
            </a:extLst>
          </p:cNvPr>
          <p:cNvSpPr>
            <a:spLocks noGrp="1"/>
          </p:cNvSpPr>
          <p:nvPr>
            <p:ph type="sldNum" sz="quarter" idx="12"/>
          </p:nvPr>
        </p:nvSpPr>
        <p:spPr/>
        <p:txBody>
          <a:bodyPr/>
          <a:lstStyle/>
          <a:p>
            <a:fld id="{D43FBF35-0CEA-465F-9F3B-4850689AC948}" type="slidenum">
              <a:rPr lang="en-US" smtClean="0"/>
              <a:t>‹#›</a:t>
            </a:fld>
            <a:endParaRPr lang="en-US"/>
          </a:p>
        </p:txBody>
      </p:sp>
    </p:spTree>
    <p:extLst>
      <p:ext uri="{BB962C8B-B14F-4D97-AF65-F5344CB8AC3E}">
        <p14:creationId xmlns:p14="http://schemas.microsoft.com/office/powerpoint/2010/main" val="732510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5FB39-A62B-C0D3-1C07-86E0297909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B9B723-4454-2D2C-E386-5395E7876A7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CC3FE80-DB40-6D58-AA83-4C74FC5D226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089E623-2141-AA11-DA6D-1EF55C534D1C}"/>
              </a:ext>
            </a:extLst>
          </p:cNvPr>
          <p:cNvSpPr>
            <a:spLocks noGrp="1"/>
          </p:cNvSpPr>
          <p:nvPr>
            <p:ph type="dt" sz="half" idx="10"/>
          </p:nvPr>
        </p:nvSpPr>
        <p:spPr/>
        <p:txBody>
          <a:bodyPr/>
          <a:lstStyle/>
          <a:p>
            <a:fld id="{52AA969D-DD09-45E1-A176-9EB697054B8D}" type="datetimeFigureOut">
              <a:rPr lang="en-US" smtClean="0"/>
              <a:t>10/18/2023</a:t>
            </a:fld>
            <a:endParaRPr lang="en-US"/>
          </a:p>
        </p:txBody>
      </p:sp>
      <p:sp>
        <p:nvSpPr>
          <p:cNvPr id="6" name="Footer Placeholder 5">
            <a:extLst>
              <a:ext uri="{FF2B5EF4-FFF2-40B4-BE49-F238E27FC236}">
                <a16:creationId xmlns:a16="http://schemas.microsoft.com/office/drawing/2014/main" id="{0C27238F-3CDB-A166-855A-6EE82D01B6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0E4966-0F96-FA23-EE37-7D5D9B139F84}"/>
              </a:ext>
            </a:extLst>
          </p:cNvPr>
          <p:cNvSpPr>
            <a:spLocks noGrp="1"/>
          </p:cNvSpPr>
          <p:nvPr>
            <p:ph type="sldNum" sz="quarter" idx="12"/>
          </p:nvPr>
        </p:nvSpPr>
        <p:spPr/>
        <p:txBody>
          <a:bodyPr/>
          <a:lstStyle/>
          <a:p>
            <a:fld id="{D43FBF35-0CEA-465F-9F3B-4850689AC948}" type="slidenum">
              <a:rPr lang="en-US" smtClean="0"/>
              <a:t>‹#›</a:t>
            </a:fld>
            <a:endParaRPr lang="en-US"/>
          </a:p>
        </p:txBody>
      </p:sp>
    </p:spTree>
    <p:extLst>
      <p:ext uri="{BB962C8B-B14F-4D97-AF65-F5344CB8AC3E}">
        <p14:creationId xmlns:p14="http://schemas.microsoft.com/office/powerpoint/2010/main" val="2837850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8B0AC-0752-0209-7545-1E4A7B8201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92428EE-55F9-7430-74C3-D0DD991EEF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CE5085B-36DB-A1AF-37ED-A90BE6F8381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698669-38C2-3FEB-DC1C-0282714E02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9286168-80CA-F782-76BC-6BC6412363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413A808-1310-A8E3-98B6-8D6FD5F233DC}"/>
              </a:ext>
            </a:extLst>
          </p:cNvPr>
          <p:cNvSpPr>
            <a:spLocks noGrp="1"/>
          </p:cNvSpPr>
          <p:nvPr>
            <p:ph type="dt" sz="half" idx="10"/>
          </p:nvPr>
        </p:nvSpPr>
        <p:spPr/>
        <p:txBody>
          <a:bodyPr/>
          <a:lstStyle/>
          <a:p>
            <a:fld id="{52AA969D-DD09-45E1-A176-9EB697054B8D}" type="datetimeFigureOut">
              <a:rPr lang="en-US" smtClean="0"/>
              <a:t>10/18/2023</a:t>
            </a:fld>
            <a:endParaRPr lang="en-US"/>
          </a:p>
        </p:txBody>
      </p:sp>
      <p:sp>
        <p:nvSpPr>
          <p:cNvPr id="8" name="Footer Placeholder 7">
            <a:extLst>
              <a:ext uri="{FF2B5EF4-FFF2-40B4-BE49-F238E27FC236}">
                <a16:creationId xmlns:a16="http://schemas.microsoft.com/office/drawing/2014/main" id="{E274829B-0EE5-1CA9-3ACD-5AD5D50615F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95A81ED-4554-2521-339E-E9638D5F7349}"/>
              </a:ext>
            </a:extLst>
          </p:cNvPr>
          <p:cNvSpPr>
            <a:spLocks noGrp="1"/>
          </p:cNvSpPr>
          <p:nvPr>
            <p:ph type="sldNum" sz="quarter" idx="12"/>
          </p:nvPr>
        </p:nvSpPr>
        <p:spPr/>
        <p:txBody>
          <a:bodyPr/>
          <a:lstStyle/>
          <a:p>
            <a:fld id="{D43FBF35-0CEA-465F-9F3B-4850689AC948}" type="slidenum">
              <a:rPr lang="en-US" smtClean="0"/>
              <a:t>‹#›</a:t>
            </a:fld>
            <a:endParaRPr lang="en-US"/>
          </a:p>
        </p:txBody>
      </p:sp>
    </p:spTree>
    <p:extLst>
      <p:ext uri="{BB962C8B-B14F-4D97-AF65-F5344CB8AC3E}">
        <p14:creationId xmlns:p14="http://schemas.microsoft.com/office/powerpoint/2010/main" val="1146010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1FD4D-2F0B-FAD3-F90B-3D830ADACC8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1F7078-A794-EEE6-89A1-569D73BF4D3A}"/>
              </a:ext>
            </a:extLst>
          </p:cNvPr>
          <p:cNvSpPr>
            <a:spLocks noGrp="1"/>
          </p:cNvSpPr>
          <p:nvPr>
            <p:ph type="dt" sz="half" idx="10"/>
          </p:nvPr>
        </p:nvSpPr>
        <p:spPr/>
        <p:txBody>
          <a:bodyPr/>
          <a:lstStyle/>
          <a:p>
            <a:fld id="{52AA969D-DD09-45E1-A176-9EB697054B8D}" type="datetimeFigureOut">
              <a:rPr lang="en-US" smtClean="0"/>
              <a:t>10/18/2023</a:t>
            </a:fld>
            <a:endParaRPr lang="en-US"/>
          </a:p>
        </p:txBody>
      </p:sp>
      <p:sp>
        <p:nvSpPr>
          <p:cNvPr id="4" name="Footer Placeholder 3">
            <a:extLst>
              <a:ext uri="{FF2B5EF4-FFF2-40B4-BE49-F238E27FC236}">
                <a16:creationId xmlns:a16="http://schemas.microsoft.com/office/drawing/2014/main" id="{60DEFAEB-B652-0ECC-927F-29FB7C267B4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BB24828-1026-9D06-FEAB-E380FE9ED824}"/>
              </a:ext>
            </a:extLst>
          </p:cNvPr>
          <p:cNvSpPr>
            <a:spLocks noGrp="1"/>
          </p:cNvSpPr>
          <p:nvPr>
            <p:ph type="sldNum" sz="quarter" idx="12"/>
          </p:nvPr>
        </p:nvSpPr>
        <p:spPr/>
        <p:txBody>
          <a:bodyPr/>
          <a:lstStyle/>
          <a:p>
            <a:fld id="{D43FBF35-0CEA-465F-9F3B-4850689AC948}" type="slidenum">
              <a:rPr lang="en-US" smtClean="0"/>
              <a:t>‹#›</a:t>
            </a:fld>
            <a:endParaRPr lang="en-US"/>
          </a:p>
        </p:txBody>
      </p:sp>
    </p:spTree>
    <p:extLst>
      <p:ext uri="{BB962C8B-B14F-4D97-AF65-F5344CB8AC3E}">
        <p14:creationId xmlns:p14="http://schemas.microsoft.com/office/powerpoint/2010/main" val="2223064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71DF98-83A9-E100-DEFB-F3A0FE170690}"/>
              </a:ext>
            </a:extLst>
          </p:cNvPr>
          <p:cNvSpPr>
            <a:spLocks noGrp="1"/>
          </p:cNvSpPr>
          <p:nvPr>
            <p:ph type="dt" sz="half" idx="10"/>
          </p:nvPr>
        </p:nvSpPr>
        <p:spPr/>
        <p:txBody>
          <a:bodyPr/>
          <a:lstStyle/>
          <a:p>
            <a:fld id="{52AA969D-DD09-45E1-A176-9EB697054B8D}" type="datetimeFigureOut">
              <a:rPr lang="en-US" smtClean="0"/>
              <a:t>10/18/2023</a:t>
            </a:fld>
            <a:endParaRPr lang="en-US"/>
          </a:p>
        </p:txBody>
      </p:sp>
      <p:sp>
        <p:nvSpPr>
          <p:cNvPr id="3" name="Footer Placeholder 2">
            <a:extLst>
              <a:ext uri="{FF2B5EF4-FFF2-40B4-BE49-F238E27FC236}">
                <a16:creationId xmlns:a16="http://schemas.microsoft.com/office/drawing/2014/main" id="{78628A6A-A9CC-BCA8-03F3-582638580F4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C890927-50B0-7364-D46D-38E7D15A4B72}"/>
              </a:ext>
            </a:extLst>
          </p:cNvPr>
          <p:cNvSpPr>
            <a:spLocks noGrp="1"/>
          </p:cNvSpPr>
          <p:nvPr>
            <p:ph type="sldNum" sz="quarter" idx="12"/>
          </p:nvPr>
        </p:nvSpPr>
        <p:spPr/>
        <p:txBody>
          <a:bodyPr/>
          <a:lstStyle/>
          <a:p>
            <a:fld id="{D43FBF35-0CEA-465F-9F3B-4850689AC948}" type="slidenum">
              <a:rPr lang="en-US" smtClean="0"/>
              <a:t>‹#›</a:t>
            </a:fld>
            <a:endParaRPr lang="en-US"/>
          </a:p>
        </p:txBody>
      </p:sp>
    </p:spTree>
    <p:extLst>
      <p:ext uri="{BB962C8B-B14F-4D97-AF65-F5344CB8AC3E}">
        <p14:creationId xmlns:p14="http://schemas.microsoft.com/office/powerpoint/2010/main" val="914602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2D7BA-CB72-FE07-6B99-D491748396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38A855-7E34-0728-D44A-91A9EE392C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62E726-BC0E-4812-508F-D92B5E17A5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96E21C-09F2-2BB7-E01A-110A0522F29C}"/>
              </a:ext>
            </a:extLst>
          </p:cNvPr>
          <p:cNvSpPr>
            <a:spLocks noGrp="1"/>
          </p:cNvSpPr>
          <p:nvPr>
            <p:ph type="dt" sz="half" idx="10"/>
          </p:nvPr>
        </p:nvSpPr>
        <p:spPr/>
        <p:txBody>
          <a:bodyPr/>
          <a:lstStyle/>
          <a:p>
            <a:fld id="{52AA969D-DD09-45E1-A176-9EB697054B8D}" type="datetimeFigureOut">
              <a:rPr lang="en-US" smtClean="0"/>
              <a:t>10/18/2023</a:t>
            </a:fld>
            <a:endParaRPr lang="en-US"/>
          </a:p>
        </p:txBody>
      </p:sp>
      <p:sp>
        <p:nvSpPr>
          <p:cNvPr id="6" name="Footer Placeholder 5">
            <a:extLst>
              <a:ext uri="{FF2B5EF4-FFF2-40B4-BE49-F238E27FC236}">
                <a16:creationId xmlns:a16="http://schemas.microsoft.com/office/drawing/2014/main" id="{9D7C5330-C40E-23A7-7CD1-0177987A4A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FE2C2C-FFB5-A170-1690-59EE8CE09A22}"/>
              </a:ext>
            </a:extLst>
          </p:cNvPr>
          <p:cNvSpPr>
            <a:spLocks noGrp="1"/>
          </p:cNvSpPr>
          <p:nvPr>
            <p:ph type="sldNum" sz="quarter" idx="12"/>
          </p:nvPr>
        </p:nvSpPr>
        <p:spPr/>
        <p:txBody>
          <a:bodyPr/>
          <a:lstStyle/>
          <a:p>
            <a:fld id="{D43FBF35-0CEA-465F-9F3B-4850689AC948}" type="slidenum">
              <a:rPr lang="en-US" smtClean="0"/>
              <a:t>‹#›</a:t>
            </a:fld>
            <a:endParaRPr lang="en-US"/>
          </a:p>
        </p:txBody>
      </p:sp>
    </p:spTree>
    <p:extLst>
      <p:ext uri="{BB962C8B-B14F-4D97-AF65-F5344CB8AC3E}">
        <p14:creationId xmlns:p14="http://schemas.microsoft.com/office/powerpoint/2010/main" val="3564724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65B50-486E-CFBC-5CD0-A7EF16D3FA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D9B4DFA-3201-2241-115B-BB002AC0DD7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97D7318-B179-BE8F-18D1-30665032C4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08B69D-C9D5-6673-AB1A-294A44E91C47}"/>
              </a:ext>
            </a:extLst>
          </p:cNvPr>
          <p:cNvSpPr>
            <a:spLocks noGrp="1"/>
          </p:cNvSpPr>
          <p:nvPr>
            <p:ph type="dt" sz="half" idx="10"/>
          </p:nvPr>
        </p:nvSpPr>
        <p:spPr/>
        <p:txBody>
          <a:bodyPr/>
          <a:lstStyle/>
          <a:p>
            <a:fld id="{52AA969D-DD09-45E1-A176-9EB697054B8D}" type="datetimeFigureOut">
              <a:rPr lang="en-US" smtClean="0"/>
              <a:t>10/18/2023</a:t>
            </a:fld>
            <a:endParaRPr lang="en-US"/>
          </a:p>
        </p:txBody>
      </p:sp>
      <p:sp>
        <p:nvSpPr>
          <p:cNvPr id="6" name="Footer Placeholder 5">
            <a:extLst>
              <a:ext uri="{FF2B5EF4-FFF2-40B4-BE49-F238E27FC236}">
                <a16:creationId xmlns:a16="http://schemas.microsoft.com/office/drawing/2014/main" id="{3691BAA5-0702-76D5-DF78-29DED9B7A6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90F0DF-3A0B-3AB9-0A5C-105E85ED1B30}"/>
              </a:ext>
            </a:extLst>
          </p:cNvPr>
          <p:cNvSpPr>
            <a:spLocks noGrp="1"/>
          </p:cNvSpPr>
          <p:nvPr>
            <p:ph type="sldNum" sz="quarter" idx="12"/>
          </p:nvPr>
        </p:nvSpPr>
        <p:spPr/>
        <p:txBody>
          <a:bodyPr/>
          <a:lstStyle/>
          <a:p>
            <a:fld id="{D43FBF35-0CEA-465F-9F3B-4850689AC948}" type="slidenum">
              <a:rPr lang="en-US" smtClean="0"/>
              <a:t>‹#›</a:t>
            </a:fld>
            <a:endParaRPr lang="en-US"/>
          </a:p>
        </p:txBody>
      </p:sp>
    </p:spTree>
    <p:extLst>
      <p:ext uri="{BB962C8B-B14F-4D97-AF65-F5344CB8AC3E}">
        <p14:creationId xmlns:p14="http://schemas.microsoft.com/office/powerpoint/2010/main" val="3326525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5000">
              <a:schemeClr val="accent1">
                <a:lumMod val="5000"/>
                <a:lumOff val="95000"/>
              </a:schemeClr>
            </a:gs>
            <a:gs pos="95000">
              <a:schemeClr val="accent1">
                <a:lumMod val="45000"/>
                <a:lumOff val="55000"/>
              </a:schemeClr>
            </a:gs>
            <a:gs pos="100000">
              <a:schemeClr val="accent1">
                <a:lumMod val="50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835F02-6BF6-1338-F3D8-3E7E5C79FA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8D4666F-08EE-D55F-5510-DA4BE76677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352803-88D6-0284-105B-39AE27DD2E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AA969D-DD09-45E1-A176-9EB697054B8D}" type="datetimeFigureOut">
              <a:rPr lang="en-US" smtClean="0"/>
              <a:t>10/18/2023</a:t>
            </a:fld>
            <a:endParaRPr lang="en-US"/>
          </a:p>
        </p:txBody>
      </p:sp>
      <p:sp>
        <p:nvSpPr>
          <p:cNvPr id="5" name="Footer Placeholder 4">
            <a:extLst>
              <a:ext uri="{FF2B5EF4-FFF2-40B4-BE49-F238E27FC236}">
                <a16:creationId xmlns:a16="http://schemas.microsoft.com/office/drawing/2014/main" id="{565C201B-8E23-59B0-ECA2-07E9A3E883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E61FE2C-F33C-38C3-5992-D4736FD953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3FBF35-0CEA-465F-9F3B-4850689AC948}" type="slidenum">
              <a:rPr lang="en-US" smtClean="0"/>
              <a:t>‹#›</a:t>
            </a:fld>
            <a:endParaRPr lang="en-US"/>
          </a:p>
        </p:txBody>
      </p:sp>
    </p:spTree>
    <p:extLst>
      <p:ext uri="{BB962C8B-B14F-4D97-AF65-F5344CB8AC3E}">
        <p14:creationId xmlns:p14="http://schemas.microsoft.com/office/powerpoint/2010/main" val="13402892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F6E58DF-2FFE-49E1-6EDA-E58421D95BAB}"/>
              </a:ext>
            </a:extLst>
          </p:cNvPr>
          <p:cNvSpPr>
            <a:spLocks noGrp="1"/>
          </p:cNvSpPr>
          <p:nvPr>
            <p:ph type="ctrTitle"/>
          </p:nvPr>
        </p:nvSpPr>
        <p:spPr>
          <a:xfrm>
            <a:off x="1313374" y="435897"/>
            <a:ext cx="9144000" cy="2387600"/>
          </a:xfrm>
        </p:spPr>
        <p:txBody>
          <a:bodyPr>
            <a:normAutofit fontScale="90000"/>
          </a:bodyPr>
          <a:lstStyle/>
          <a:p>
            <a:r>
              <a:rPr lang="en-US" dirty="0">
                <a:latin typeface="Times" panose="02020603050405020304" pitchFamily="18" charset="0"/>
              </a:rPr>
              <a:t>Chapter 40B </a:t>
            </a:r>
            <a:br>
              <a:rPr lang="en-US" dirty="0">
                <a:latin typeface="Times" panose="02020603050405020304" pitchFamily="18" charset="0"/>
              </a:rPr>
            </a:br>
            <a:r>
              <a:rPr lang="en-US" dirty="0">
                <a:latin typeface="Times" panose="02020603050405020304" pitchFamily="18" charset="0"/>
              </a:rPr>
              <a:t>Overview of Comprehensive Permit Application</a:t>
            </a:r>
          </a:p>
        </p:txBody>
      </p:sp>
      <p:sp>
        <p:nvSpPr>
          <p:cNvPr id="5" name="Subtitle 4">
            <a:extLst>
              <a:ext uri="{FF2B5EF4-FFF2-40B4-BE49-F238E27FC236}">
                <a16:creationId xmlns:a16="http://schemas.microsoft.com/office/drawing/2014/main" id="{05F8DF91-5C44-5368-0E27-C30EE4A1D27B}"/>
              </a:ext>
            </a:extLst>
          </p:cNvPr>
          <p:cNvSpPr>
            <a:spLocks noGrp="1"/>
          </p:cNvSpPr>
          <p:nvPr>
            <p:ph type="subTitle" idx="1"/>
          </p:nvPr>
        </p:nvSpPr>
        <p:spPr>
          <a:xfrm>
            <a:off x="1118112" y="3563938"/>
            <a:ext cx="9534525" cy="2227262"/>
          </a:xfrm>
        </p:spPr>
        <p:txBody>
          <a:bodyPr>
            <a:normAutofit fontScale="92500" lnSpcReduction="10000"/>
          </a:bodyPr>
          <a:lstStyle/>
          <a:p>
            <a:r>
              <a:rPr lang="en-US" sz="4100" b="1" dirty="0">
                <a:latin typeface="Times" panose="02020603050405020304" pitchFamily="18" charset="0"/>
              </a:rPr>
              <a:t>Town of Upton</a:t>
            </a:r>
          </a:p>
          <a:p>
            <a:r>
              <a:rPr lang="en-US" dirty="0">
                <a:latin typeface="Times" panose="02020603050405020304" pitchFamily="18" charset="0"/>
              </a:rPr>
              <a:t>By:</a:t>
            </a:r>
          </a:p>
          <a:p>
            <a:r>
              <a:rPr lang="en-US" i="1" dirty="0">
                <a:latin typeface="Times" panose="02020603050405020304" pitchFamily="18" charset="0"/>
              </a:rPr>
              <a:t>Blatman, Bobrowski, Haverty &amp; Silverstein, LLC</a:t>
            </a:r>
          </a:p>
          <a:p>
            <a:r>
              <a:rPr lang="en-US" dirty="0">
                <a:latin typeface="Times" panose="02020603050405020304" pitchFamily="18" charset="0"/>
              </a:rPr>
              <a:t>Christopher J. Alphen, Esq.</a:t>
            </a:r>
          </a:p>
          <a:p>
            <a:r>
              <a:rPr lang="en-US" dirty="0">
                <a:latin typeface="Times" panose="02020603050405020304" pitchFamily="18" charset="0"/>
              </a:rPr>
              <a:t>Mass Housing Partnership</a:t>
            </a:r>
          </a:p>
        </p:txBody>
      </p:sp>
    </p:spTree>
    <p:extLst>
      <p:ext uri="{BB962C8B-B14F-4D97-AF65-F5344CB8AC3E}">
        <p14:creationId xmlns:p14="http://schemas.microsoft.com/office/powerpoint/2010/main" val="394541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C2494-B10A-2B37-FA30-92FB6D68C5EC}"/>
              </a:ext>
            </a:extLst>
          </p:cNvPr>
          <p:cNvSpPr>
            <a:spLocks noGrp="1"/>
          </p:cNvSpPr>
          <p:nvPr>
            <p:ph type="title"/>
          </p:nvPr>
        </p:nvSpPr>
        <p:spPr/>
        <p:txBody>
          <a:bodyPr/>
          <a:lstStyle/>
          <a:p>
            <a:pPr marL="0" marR="0">
              <a:lnSpc>
                <a:spcPct val="107000"/>
              </a:lnSpc>
              <a:spcBef>
                <a:spcPts val="0"/>
              </a:spcBef>
              <a:spcAft>
                <a:spcPts val="800"/>
              </a:spcAft>
            </a:pPr>
            <a:r>
              <a:rPr lang="en-US" sz="4400" b="1" u="sng" dirty="0">
                <a:effectLst/>
                <a:latin typeface="Times New Roman" panose="02020603050405020304" pitchFamily="18" charset="0"/>
                <a:ea typeface="Calibri" panose="020F0502020204030204" pitchFamily="34" charset="0"/>
                <a:cs typeface="Times New Roman" panose="02020603050405020304" pitchFamily="18" charset="0"/>
              </a:rPr>
              <a:t>Stages of Chapter 40B Project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33DC7DE-9533-B778-EC38-AB0F81E78854}"/>
              </a:ext>
            </a:extLst>
          </p:cNvPr>
          <p:cNvSpPr>
            <a:spLocks noGrp="1"/>
          </p:cNvSpPr>
          <p:nvPr>
            <p:ph idx="1"/>
          </p:nvPr>
        </p:nvSpPr>
        <p:spPr>
          <a:xfrm>
            <a:off x="671053" y="1690688"/>
            <a:ext cx="10515600" cy="4741452"/>
          </a:xfrm>
        </p:spPr>
        <p:txBody>
          <a:bodyPr>
            <a:normAutofit lnSpcReduction="10000"/>
          </a:bodyPr>
          <a:lstStyle/>
          <a:p>
            <a:r>
              <a:rPr lang="en-US" sz="4000" u="sng" dirty="0"/>
              <a:t>Stage Five - Construction and Occupancy (Subsidizing Agency)</a:t>
            </a:r>
          </a:p>
          <a:p>
            <a:pPr marL="0" indent="0">
              <a:buNone/>
            </a:pPr>
            <a:r>
              <a:rPr lang="en-US" sz="2800" dirty="0">
                <a:effectLst/>
                <a:latin typeface="Times New Roman" panose="02020603050405020304" pitchFamily="18" charset="0"/>
                <a:ea typeface="Calibri" panose="020F0502020204030204" pitchFamily="34" charset="0"/>
              </a:rPr>
              <a:t>Many communities have different pre-construction procedures for large or complicated projects, and it is common to require developers to attend a pre-construction conference with the building inspector, representatives of the police, fire, water, and sewer departments, and other municipal departments that have construction inspection and sign-off requirements. </a:t>
            </a:r>
          </a:p>
          <a:p>
            <a:pPr marL="0" indent="0">
              <a:buNone/>
            </a:pPr>
            <a:r>
              <a:rPr lang="en-US" sz="2800" dirty="0">
                <a:effectLst/>
                <a:latin typeface="Times New Roman" panose="02020603050405020304" pitchFamily="18" charset="0"/>
                <a:ea typeface="Calibri" panose="020F0502020204030204" pitchFamily="34" charset="0"/>
              </a:rPr>
              <a:t>During the construction period, the developer will begin to market the affordable units under an affirmative fair housing marketing and resident selection plan (AFHMP) approved by the Subsidizing Agency.</a:t>
            </a:r>
          </a:p>
        </p:txBody>
      </p:sp>
    </p:spTree>
    <p:extLst>
      <p:ext uri="{BB962C8B-B14F-4D97-AF65-F5344CB8AC3E}">
        <p14:creationId xmlns:p14="http://schemas.microsoft.com/office/powerpoint/2010/main" val="3842196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C2494-B10A-2B37-FA30-92FB6D68C5EC}"/>
              </a:ext>
            </a:extLst>
          </p:cNvPr>
          <p:cNvSpPr>
            <a:spLocks noGrp="1"/>
          </p:cNvSpPr>
          <p:nvPr>
            <p:ph type="title"/>
          </p:nvPr>
        </p:nvSpPr>
        <p:spPr>
          <a:xfrm>
            <a:off x="671053" y="70157"/>
            <a:ext cx="10515600" cy="1325563"/>
          </a:xfrm>
        </p:spPr>
        <p:txBody>
          <a:bodyPr/>
          <a:lstStyle/>
          <a:p>
            <a:pPr marL="0" marR="0">
              <a:lnSpc>
                <a:spcPct val="107000"/>
              </a:lnSpc>
              <a:spcBef>
                <a:spcPts val="0"/>
              </a:spcBef>
              <a:spcAft>
                <a:spcPts val="800"/>
              </a:spcAft>
            </a:pPr>
            <a:r>
              <a:rPr lang="en-US" sz="4400" b="1" u="sng" dirty="0">
                <a:effectLst/>
                <a:latin typeface="Times New Roman" panose="02020603050405020304" pitchFamily="18" charset="0"/>
                <a:ea typeface="Calibri" panose="020F0502020204030204" pitchFamily="34" charset="0"/>
                <a:cs typeface="Times New Roman" panose="02020603050405020304" pitchFamily="18" charset="0"/>
              </a:rPr>
              <a:t>Stages of Chapter 40B Project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33DC7DE-9533-B778-EC38-AB0F81E78854}"/>
              </a:ext>
            </a:extLst>
          </p:cNvPr>
          <p:cNvSpPr>
            <a:spLocks noGrp="1"/>
          </p:cNvSpPr>
          <p:nvPr>
            <p:ph idx="1"/>
          </p:nvPr>
        </p:nvSpPr>
        <p:spPr>
          <a:xfrm>
            <a:off x="553066" y="1267900"/>
            <a:ext cx="10515600" cy="4741452"/>
          </a:xfrm>
        </p:spPr>
        <p:txBody>
          <a:bodyPr>
            <a:normAutofit/>
          </a:bodyPr>
          <a:lstStyle/>
          <a:p>
            <a:r>
              <a:rPr lang="en-US" sz="4000" u="sng" dirty="0"/>
              <a:t>Stage Six - Post-Occupancy Oversight (Subsidizing Agency)</a:t>
            </a:r>
          </a:p>
          <a:p>
            <a:pPr marL="0" indent="0">
              <a:buNone/>
            </a:pPr>
            <a:endParaRPr lang="en-US" sz="4000" u="sng" dirty="0"/>
          </a:p>
          <a:p>
            <a:pPr marL="457200" marR="0">
              <a:lnSpc>
                <a:spcPct val="107000"/>
              </a:lnSpc>
              <a:spcBef>
                <a:spcPts val="0"/>
              </a:spcBef>
              <a:spcAft>
                <a:spcPts val="80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When the project is finished and occupied, the Subsidizing Agency will assume responsibility for monitoring compliance with the affordable housing restriction and Regulatory Agreement. The monitoring process differs by housing type.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2918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83000">
              <a:schemeClr val="accent1">
                <a:lumMod val="5000"/>
                <a:lumOff val="95000"/>
              </a:schemeClr>
            </a:gs>
            <a:gs pos="95000">
              <a:schemeClr val="accent1">
                <a:lumMod val="45000"/>
                <a:lumOff val="55000"/>
              </a:schemeClr>
            </a:gs>
            <a:gs pos="100000">
              <a:schemeClr val="accent1">
                <a:lumMod val="50000"/>
              </a:schemeClr>
            </a:gs>
            <a:gs pos="100000">
              <a:schemeClr val="accent1">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1D55E-583C-7BE8-C2A1-B86508B70207}"/>
              </a:ext>
            </a:extLst>
          </p:cNvPr>
          <p:cNvSpPr>
            <a:spLocks noGrp="1"/>
          </p:cNvSpPr>
          <p:nvPr>
            <p:ph type="title"/>
          </p:nvPr>
        </p:nvSpPr>
        <p:spPr>
          <a:xfrm>
            <a:off x="1123335" y="365125"/>
            <a:ext cx="10515600" cy="1325563"/>
          </a:xfrm>
        </p:spPr>
        <p:txBody>
          <a:bodyPr>
            <a:normAutofit fontScale="90000"/>
          </a:bodyPr>
          <a:lstStyle/>
          <a:p>
            <a:pPr marL="0" marR="0">
              <a:lnSpc>
                <a:spcPct val="107000"/>
              </a:lnSpc>
              <a:spcBef>
                <a:spcPts val="0"/>
              </a:spcBef>
              <a:spcAft>
                <a:spcPts val="800"/>
              </a:spcAft>
            </a:pPr>
            <a:r>
              <a:rPr lang="en-US" sz="4400" b="1" u="sng" dirty="0">
                <a:effectLst/>
                <a:latin typeface="Times New Roman" panose="02020603050405020304" pitchFamily="18" charset="0"/>
                <a:ea typeface="Calibri" panose="020F0502020204030204" pitchFamily="34" charset="0"/>
                <a:cs typeface="Times New Roman" panose="02020603050405020304" pitchFamily="18" charset="0"/>
              </a:rPr>
              <a:t>Comprehensive Permit Hearing Process </a:t>
            </a:r>
            <a:br>
              <a:rPr lang="en-US" sz="40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ADF3EE5C-9A94-3E99-B54A-8CF14D4CD248}"/>
              </a:ext>
            </a:extLst>
          </p:cNvPr>
          <p:cNvSpPr>
            <a:spLocks noGrp="1"/>
          </p:cNvSpPr>
          <p:nvPr>
            <p:ph idx="1"/>
          </p:nvPr>
        </p:nvSpPr>
        <p:spPr>
          <a:xfrm>
            <a:off x="553065" y="1491328"/>
            <a:ext cx="10704870" cy="4830814"/>
          </a:xfrm>
        </p:spPr>
        <p:txBody>
          <a:bodyPr>
            <a:normAutofit lnSpcReduction="10000"/>
          </a:bodyPr>
          <a:lstStyle/>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Safe Harbors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For purposes of Chapter 40B, “safe harbor” refers to conditions under which a ZBA’s decision to deny a comprehensive permit will qualify as consistent with local needs and not be overturned by the HAC, provided the conditions were met prior to the date that the comprehensive permit was filed with the ZBA.</a:t>
            </a:r>
          </a:p>
          <a:p>
            <a:pPr marL="0" marR="0" indent="0">
              <a:lnSpc>
                <a:spcPct val="107000"/>
              </a:lnSpc>
              <a:spcBef>
                <a:spcPts val="0"/>
              </a:spcBef>
              <a:spcAft>
                <a:spcPts val="800"/>
              </a:spcAft>
              <a:buNone/>
            </a:pPr>
            <a:r>
              <a:rPr lang="en-US" dirty="0">
                <a:effectLst/>
                <a:latin typeface="Times" panose="02020603050405020304" pitchFamily="18" charset="0"/>
                <a:ea typeface="Calibri" panose="020F0502020204030204" pitchFamily="34" charset="0"/>
                <a:cs typeface="Biome Light" panose="020B0502040204020203" pitchFamily="34" charset="0"/>
              </a:rPr>
              <a:t>Pursuant to 760 CMR 56.03(8)(a), a board seeking to rely on a safe harbor must notify the developer and DHCD of such safe harbor claim within 15 days of the opening of the board’s hearing on a comprehensive permit application.</a:t>
            </a:r>
          </a:p>
          <a:p>
            <a:endParaRPr lang="en-US" dirty="0"/>
          </a:p>
        </p:txBody>
      </p:sp>
    </p:spTree>
    <p:extLst>
      <p:ext uri="{BB962C8B-B14F-4D97-AF65-F5344CB8AC3E}">
        <p14:creationId xmlns:p14="http://schemas.microsoft.com/office/powerpoint/2010/main" val="31708623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83000">
              <a:schemeClr val="accent1">
                <a:lumMod val="5000"/>
                <a:lumOff val="95000"/>
              </a:schemeClr>
            </a:gs>
            <a:gs pos="95000">
              <a:schemeClr val="accent1">
                <a:lumMod val="45000"/>
                <a:lumOff val="55000"/>
              </a:schemeClr>
            </a:gs>
            <a:gs pos="100000">
              <a:schemeClr val="accent1">
                <a:lumMod val="50000"/>
              </a:schemeClr>
            </a:gs>
            <a:gs pos="100000">
              <a:schemeClr val="accent1">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1D55E-583C-7BE8-C2A1-B86508B70207}"/>
              </a:ext>
            </a:extLst>
          </p:cNvPr>
          <p:cNvSpPr>
            <a:spLocks noGrp="1"/>
          </p:cNvSpPr>
          <p:nvPr>
            <p:ph type="title"/>
          </p:nvPr>
        </p:nvSpPr>
        <p:spPr>
          <a:xfrm>
            <a:off x="1123335" y="365125"/>
            <a:ext cx="10515600" cy="1325563"/>
          </a:xfrm>
        </p:spPr>
        <p:txBody>
          <a:bodyPr>
            <a:normAutofit fontScale="90000"/>
          </a:bodyPr>
          <a:lstStyle/>
          <a:p>
            <a:pPr marL="0" marR="0">
              <a:lnSpc>
                <a:spcPct val="107000"/>
              </a:lnSpc>
              <a:spcBef>
                <a:spcPts val="0"/>
              </a:spcBef>
              <a:spcAft>
                <a:spcPts val="800"/>
              </a:spcAft>
            </a:pPr>
            <a:r>
              <a:rPr lang="en-US" sz="4400" b="1" u="sng" dirty="0">
                <a:effectLst/>
                <a:latin typeface="Times New Roman" panose="02020603050405020304" pitchFamily="18" charset="0"/>
                <a:ea typeface="Calibri" panose="020F0502020204030204" pitchFamily="34" charset="0"/>
                <a:cs typeface="Times New Roman" panose="02020603050405020304" pitchFamily="18" charset="0"/>
              </a:rPr>
              <a:t>Comprehensive Permit Hearing Process </a:t>
            </a:r>
            <a:br>
              <a:rPr lang="en-US" sz="40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ADF3EE5C-9A94-3E99-B54A-8CF14D4CD248}"/>
              </a:ext>
            </a:extLst>
          </p:cNvPr>
          <p:cNvSpPr>
            <a:spLocks noGrp="1"/>
          </p:cNvSpPr>
          <p:nvPr>
            <p:ph idx="1"/>
          </p:nvPr>
        </p:nvSpPr>
        <p:spPr>
          <a:xfrm>
            <a:off x="553065" y="1491328"/>
            <a:ext cx="10704870" cy="4830814"/>
          </a:xfrm>
        </p:spPr>
        <p:txBody>
          <a:bodyPr>
            <a:normAutofit fontScale="92500" lnSpcReduction="10000"/>
          </a:bodyPr>
          <a:lstStyle/>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rPr>
              <a:t>Application Requirements / Contents</a:t>
            </a: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Applicant Status: Public Agency, Non-Profit, or Limited Dividend Organization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Evidence of Site Control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Project Eligibility Letter from Subsidizing Agency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Preliminary Plans </a:t>
            </a:r>
            <a:r>
              <a:rPr lang="en-US" dirty="0">
                <a:latin typeface="Times New Roman" panose="02020603050405020304" pitchFamily="18" charset="0"/>
                <a:ea typeface="Calibri" panose="020F0502020204030204" pitchFamily="34" charset="0"/>
                <a:cs typeface="Times New Roman" panose="02020603050405020304" pitchFamily="18" charset="0"/>
              </a:rPr>
              <a:t>not</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Final Plans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Existing site conditions and locus map</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Preliminary, scaled, architectural drawings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 tabulation of proposed buildings by type, size and ground coverage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 preliminary subdivision plan (if applicable)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 preliminary utilities plan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 list of requested waivers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96748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83000">
              <a:schemeClr val="accent1">
                <a:lumMod val="5000"/>
                <a:lumOff val="95000"/>
              </a:schemeClr>
            </a:gs>
            <a:gs pos="95000">
              <a:schemeClr val="accent1">
                <a:lumMod val="45000"/>
                <a:lumOff val="55000"/>
              </a:schemeClr>
            </a:gs>
            <a:gs pos="100000">
              <a:schemeClr val="accent1">
                <a:lumMod val="50000"/>
              </a:schemeClr>
            </a:gs>
            <a:gs pos="100000">
              <a:schemeClr val="accent1">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1D55E-583C-7BE8-C2A1-B86508B70207}"/>
              </a:ext>
            </a:extLst>
          </p:cNvPr>
          <p:cNvSpPr>
            <a:spLocks noGrp="1"/>
          </p:cNvSpPr>
          <p:nvPr>
            <p:ph type="title"/>
          </p:nvPr>
        </p:nvSpPr>
        <p:spPr>
          <a:xfrm>
            <a:off x="1123335" y="365125"/>
            <a:ext cx="10515600" cy="1325563"/>
          </a:xfrm>
        </p:spPr>
        <p:txBody>
          <a:bodyPr>
            <a:normAutofit fontScale="90000"/>
          </a:bodyPr>
          <a:lstStyle/>
          <a:p>
            <a:pPr marL="0" marR="0">
              <a:lnSpc>
                <a:spcPct val="107000"/>
              </a:lnSpc>
              <a:spcBef>
                <a:spcPts val="0"/>
              </a:spcBef>
              <a:spcAft>
                <a:spcPts val="800"/>
              </a:spcAft>
            </a:pPr>
            <a:r>
              <a:rPr lang="en-US" sz="4400" b="1" u="sng" dirty="0">
                <a:effectLst/>
                <a:latin typeface="Times New Roman" panose="02020603050405020304" pitchFamily="18" charset="0"/>
                <a:ea typeface="Calibri" panose="020F0502020204030204" pitchFamily="34" charset="0"/>
                <a:cs typeface="Times New Roman" panose="02020603050405020304" pitchFamily="18" charset="0"/>
              </a:rPr>
              <a:t>Comprehensive Permit Hearing Process </a:t>
            </a:r>
            <a:br>
              <a:rPr lang="en-US" sz="40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ADF3EE5C-9A94-3E99-B54A-8CF14D4CD248}"/>
              </a:ext>
            </a:extLst>
          </p:cNvPr>
          <p:cNvSpPr>
            <a:spLocks noGrp="1"/>
          </p:cNvSpPr>
          <p:nvPr>
            <p:ph idx="1"/>
          </p:nvPr>
        </p:nvSpPr>
        <p:spPr>
          <a:xfrm>
            <a:off x="553065" y="1491328"/>
            <a:ext cx="10704870" cy="4830814"/>
          </a:xfrm>
        </p:spPr>
        <p:txBody>
          <a:bodyPr>
            <a:normAutofit/>
          </a:bodyPr>
          <a:lstStyle/>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Chapter 40B Performance Requirement Deadlines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Distribute Application - 7 Days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Notice of Public Hearing – 14 Days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Open Public Hearing -  Within 30 days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Safe Harbor Notification - 15 days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Applicant appeal safe harbor - 15 days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DHCD Answer - 30 days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b="1" u="sng" dirty="0">
                <a:effectLst/>
                <a:latin typeface="Times New Roman" panose="02020603050405020304" pitchFamily="18" charset="0"/>
                <a:ea typeface="Calibri" panose="020F0502020204030204" pitchFamily="34" charset="0"/>
                <a:cs typeface="Times New Roman" panose="02020603050405020304" pitchFamily="18" charset="0"/>
              </a:rPr>
              <a:t>Close Hearing - 180 days </a:t>
            </a:r>
            <a:endParaRPr lang="en-US" sz="2400" b="1" u="sng"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Decision - 40 days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Appeal - 20 days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9225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83000">
              <a:schemeClr val="accent1">
                <a:lumMod val="5000"/>
                <a:lumOff val="95000"/>
              </a:schemeClr>
            </a:gs>
            <a:gs pos="95000">
              <a:schemeClr val="accent1">
                <a:lumMod val="45000"/>
                <a:lumOff val="55000"/>
              </a:schemeClr>
            </a:gs>
            <a:gs pos="100000">
              <a:schemeClr val="accent1">
                <a:lumMod val="50000"/>
              </a:schemeClr>
            </a:gs>
            <a:gs pos="100000">
              <a:schemeClr val="accent1">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1D55E-583C-7BE8-C2A1-B86508B70207}"/>
              </a:ext>
            </a:extLst>
          </p:cNvPr>
          <p:cNvSpPr>
            <a:spLocks noGrp="1"/>
          </p:cNvSpPr>
          <p:nvPr>
            <p:ph type="title"/>
          </p:nvPr>
        </p:nvSpPr>
        <p:spPr>
          <a:xfrm>
            <a:off x="1123335" y="365125"/>
            <a:ext cx="10515600" cy="1325563"/>
          </a:xfrm>
        </p:spPr>
        <p:txBody>
          <a:bodyPr>
            <a:normAutofit fontScale="90000"/>
          </a:bodyPr>
          <a:lstStyle/>
          <a:p>
            <a:pPr marL="0" marR="0">
              <a:lnSpc>
                <a:spcPct val="107000"/>
              </a:lnSpc>
              <a:spcBef>
                <a:spcPts val="0"/>
              </a:spcBef>
              <a:spcAft>
                <a:spcPts val="800"/>
              </a:spcAft>
            </a:pPr>
            <a:r>
              <a:rPr lang="en-US" sz="4400" b="1" u="sng" dirty="0">
                <a:effectLst/>
                <a:latin typeface="Times New Roman" panose="02020603050405020304" pitchFamily="18" charset="0"/>
                <a:ea typeface="Calibri" panose="020F0502020204030204" pitchFamily="34" charset="0"/>
                <a:cs typeface="Times New Roman" panose="02020603050405020304" pitchFamily="18" charset="0"/>
              </a:rPr>
              <a:t>Comprehensive Permit Hearing Process </a:t>
            </a:r>
            <a:br>
              <a:rPr lang="en-US" sz="40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ADF3EE5C-9A94-3E99-B54A-8CF14D4CD248}"/>
              </a:ext>
            </a:extLst>
          </p:cNvPr>
          <p:cNvSpPr>
            <a:spLocks noGrp="1"/>
          </p:cNvSpPr>
          <p:nvPr>
            <p:ph idx="1"/>
          </p:nvPr>
        </p:nvSpPr>
        <p:spPr>
          <a:xfrm>
            <a:off x="553065" y="1491328"/>
            <a:ext cx="10704870" cy="4830814"/>
          </a:xfrm>
        </p:spPr>
        <p:txBody>
          <a:bodyPr>
            <a:normAutofit/>
          </a:bodyPr>
          <a:lstStyle/>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Schedule a Site Visit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Conduct a site/neighborhood visit early in the review process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Site and neighborhood existing conditions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proposed site plan and building design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location of abutters who will be most affected by the proposed development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826836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83000">
              <a:schemeClr val="accent1">
                <a:lumMod val="5000"/>
                <a:lumOff val="95000"/>
              </a:schemeClr>
            </a:gs>
            <a:gs pos="95000">
              <a:schemeClr val="accent1">
                <a:lumMod val="45000"/>
                <a:lumOff val="55000"/>
              </a:schemeClr>
            </a:gs>
            <a:gs pos="100000">
              <a:schemeClr val="accent1">
                <a:lumMod val="50000"/>
              </a:schemeClr>
            </a:gs>
            <a:gs pos="100000">
              <a:schemeClr val="accent1">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1D55E-583C-7BE8-C2A1-B86508B70207}"/>
              </a:ext>
            </a:extLst>
          </p:cNvPr>
          <p:cNvSpPr>
            <a:spLocks noGrp="1"/>
          </p:cNvSpPr>
          <p:nvPr>
            <p:ph type="title"/>
          </p:nvPr>
        </p:nvSpPr>
        <p:spPr>
          <a:xfrm>
            <a:off x="1123335" y="365125"/>
            <a:ext cx="10515600" cy="1325563"/>
          </a:xfrm>
        </p:spPr>
        <p:txBody>
          <a:bodyPr>
            <a:normAutofit fontScale="90000"/>
          </a:bodyPr>
          <a:lstStyle/>
          <a:p>
            <a:pPr marL="0" marR="0">
              <a:lnSpc>
                <a:spcPct val="107000"/>
              </a:lnSpc>
              <a:spcBef>
                <a:spcPts val="0"/>
              </a:spcBef>
              <a:spcAft>
                <a:spcPts val="800"/>
              </a:spcAft>
            </a:pPr>
            <a:r>
              <a:rPr lang="en-US" sz="4400" b="1" u="sng" dirty="0">
                <a:effectLst/>
                <a:latin typeface="Times New Roman" panose="02020603050405020304" pitchFamily="18" charset="0"/>
                <a:ea typeface="Calibri" panose="020F0502020204030204" pitchFamily="34" charset="0"/>
                <a:cs typeface="Times New Roman" panose="02020603050405020304" pitchFamily="18" charset="0"/>
              </a:rPr>
              <a:t>Comprehensive Permit Hearing Process </a:t>
            </a:r>
            <a:br>
              <a:rPr lang="en-US" sz="40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ADF3EE5C-9A94-3E99-B54A-8CF14D4CD248}"/>
              </a:ext>
            </a:extLst>
          </p:cNvPr>
          <p:cNvSpPr>
            <a:spLocks noGrp="1"/>
          </p:cNvSpPr>
          <p:nvPr>
            <p:ph idx="1"/>
          </p:nvPr>
        </p:nvSpPr>
        <p:spPr>
          <a:xfrm>
            <a:off x="553065" y="1491328"/>
            <a:ext cx="10704870" cy="4830814"/>
          </a:xfrm>
        </p:spPr>
        <p:txBody>
          <a:bodyPr>
            <a:normAutofit/>
          </a:bodyPr>
          <a:lstStyle/>
          <a:p>
            <a:pPr marL="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Retaining Peer Review Consultants</a:t>
            </a: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Employment of outside consultants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Civil Engineering, Traffic, Architecture, Financial</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Review of studies prepared on behalf of the Applicant, not preparation of independent studies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All written results and reports are made part of the record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722557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83000">
              <a:schemeClr val="accent1">
                <a:lumMod val="5000"/>
                <a:lumOff val="95000"/>
              </a:schemeClr>
            </a:gs>
            <a:gs pos="95000">
              <a:schemeClr val="accent1">
                <a:lumMod val="45000"/>
                <a:lumOff val="55000"/>
              </a:schemeClr>
            </a:gs>
            <a:gs pos="100000">
              <a:schemeClr val="accent1">
                <a:lumMod val="50000"/>
              </a:schemeClr>
            </a:gs>
            <a:gs pos="100000">
              <a:schemeClr val="accent1">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1D55E-583C-7BE8-C2A1-B86508B70207}"/>
              </a:ext>
            </a:extLst>
          </p:cNvPr>
          <p:cNvSpPr>
            <a:spLocks noGrp="1"/>
          </p:cNvSpPr>
          <p:nvPr>
            <p:ph type="title"/>
          </p:nvPr>
        </p:nvSpPr>
        <p:spPr>
          <a:xfrm>
            <a:off x="1123335" y="365125"/>
            <a:ext cx="10515600" cy="1325563"/>
          </a:xfrm>
        </p:spPr>
        <p:txBody>
          <a:bodyPr>
            <a:normAutofit fontScale="90000"/>
          </a:bodyPr>
          <a:lstStyle/>
          <a:p>
            <a:pPr marL="0" marR="0">
              <a:lnSpc>
                <a:spcPct val="107000"/>
              </a:lnSpc>
              <a:spcBef>
                <a:spcPts val="0"/>
              </a:spcBef>
              <a:spcAft>
                <a:spcPts val="800"/>
              </a:spcAft>
            </a:pPr>
            <a:r>
              <a:rPr lang="en-US" sz="4400" b="1" u="sng" dirty="0">
                <a:effectLst/>
                <a:latin typeface="Times New Roman" panose="02020603050405020304" pitchFamily="18" charset="0"/>
                <a:ea typeface="Calibri" panose="020F0502020204030204" pitchFamily="34" charset="0"/>
                <a:cs typeface="Times New Roman" panose="02020603050405020304" pitchFamily="18" charset="0"/>
              </a:rPr>
              <a:t>Comprehensive Permit Hearing Process </a:t>
            </a:r>
            <a:br>
              <a:rPr lang="en-US" sz="40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ADF3EE5C-9A94-3E99-B54A-8CF14D4CD248}"/>
              </a:ext>
            </a:extLst>
          </p:cNvPr>
          <p:cNvSpPr>
            <a:spLocks noGrp="1"/>
          </p:cNvSpPr>
          <p:nvPr>
            <p:ph idx="1"/>
          </p:nvPr>
        </p:nvSpPr>
        <p:spPr>
          <a:xfrm>
            <a:off x="553065" y="1491328"/>
            <a:ext cx="10704870" cy="4830814"/>
          </a:xfrm>
        </p:spPr>
        <p:txBody>
          <a:bodyPr>
            <a:normAutofit/>
          </a:bodyPr>
          <a:lstStyle/>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Securing sufficient project information to make an informed decision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Focus on the “real” project  issues/impacts early in the review process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Peer review should be commenced as soon as possible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If needed request additional information from the Applicant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Don’t hesitate to ask for graphics that help clarify height, massing, setbacks and overall relationship to neighbors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120779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83000">
              <a:schemeClr val="accent1">
                <a:lumMod val="5000"/>
                <a:lumOff val="95000"/>
              </a:schemeClr>
            </a:gs>
            <a:gs pos="95000">
              <a:schemeClr val="accent1">
                <a:lumMod val="45000"/>
                <a:lumOff val="55000"/>
              </a:schemeClr>
            </a:gs>
            <a:gs pos="100000">
              <a:schemeClr val="accent1">
                <a:lumMod val="50000"/>
              </a:schemeClr>
            </a:gs>
            <a:gs pos="100000">
              <a:schemeClr val="accent1">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1D55E-583C-7BE8-C2A1-B86508B70207}"/>
              </a:ext>
            </a:extLst>
          </p:cNvPr>
          <p:cNvSpPr>
            <a:spLocks noGrp="1"/>
          </p:cNvSpPr>
          <p:nvPr>
            <p:ph type="title"/>
          </p:nvPr>
        </p:nvSpPr>
        <p:spPr>
          <a:xfrm>
            <a:off x="1123335" y="365125"/>
            <a:ext cx="10515600" cy="1325563"/>
          </a:xfrm>
        </p:spPr>
        <p:txBody>
          <a:bodyPr>
            <a:normAutofit fontScale="90000"/>
          </a:bodyPr>
          <a:lstStyle/>
          <a:p>
            <a:pPr marL="0" marR="0">
              <a:lnSpc>
                <a:spcPct val="107000"/>
              </a:lnSpc>
              <a:spcBef>
                <a:spcPts val="0"/>
              </a:spcBef>
              <a:spcAft>
                <a:spcPts val="800"/>
              </a:spcAft>
            </a:pPr>
            <a:r>
              <a:rPr lang="en-US" sz="4400" b="1" u="sng" dirty="0">
                <a:effectLst/>
                <a:latin typeface="Times New Roman" panose="02020603050405020304" pitchFamily="18" charset="0"/>
                <a:ea typeface="Calibri" panose="020F0502020204030204" pitchFamily="34" charset="0"/>
                <a:cs typeface="Times New Roman" panose="02020603050405020304" pitchFamily="18" charset="0"/>
              </a:rPr>
              <a:t>Comprehensive Permit Hearing Process </a:t>
            </a:r>
            <a:br>
              <a:rPr lang="en-US" sz="40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ADF3EE5C-9A94-3E99-B54A-8CF14D4CD248}"/>
              </a:ext>
            </a:extLst>
          </p:cNvPr>
          <p:cNvSpPr>
            <a:spLocks noGrp="1"/>
          </p:cNvSpPr>
          <p:nvPr>
            <p:ph idx="1"/>
          </p:nvPr>
        </p:nvSpPr>
        <p:spPr>
          <a:xfrm>
            <a:off x="553065" y="1491328"/>
            <a:ext cx="10704870" cy="4830814"/>
          </a:xfrm>
        </p:spPr>
        <p:txBody>
          <a:bodyPr>
            <a:normAutofit/>
          </a:bodyPr>
          <a:lstStyle/>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Negotiation and Work Sessions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Negotiating with developers is possible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Work sessions with developers can often be productive after initial more formal public hearings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Neighbors can be invited to these sessions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All discussions during the session are advisory in nature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No decisions can be made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Comply with Open Meeting Law</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806223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83000">
              <a:schemeClr val="accent1">
                <a:lumMod val="5000"/>
                <a:lumOff val="95000"/>
              </a:schemeClr>
            </a:gs>
            <a:gs pos="95000">
              <a:schemeClr val="accent1">
                <a:lumMod val="45000"/>
                <a:lumOff val="55000"/>
              </a:schemeClr>
            </a:gs>
            <a:gs pos="100000">
              <a:schemeClr val="accent1">
                <a:lumMod val="50000"/>
              </a:schemeClr>
            </a:gs>
            <a:gs pos="100000">
              <a:schemeClr val="accent1">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1D55E-583C-7BE8-C2A1-B86508B70207}"/>
              </a:ext>
            </a:extLst>
          </p:cNvPr>
          <p:cNvSpPr>
            <a:spLocks noGrp="1"/>
          </p:cNvSpPr>
          <p:nvPr>
            <p:ph type="title"/>
          </p:nvPr>
        </p:nvSpPr>
        <p:spPr>
          <a:xfrm>
            <a:off x="1123335" y="365125"/>
            <a:ext cx="10515600" cy="1325563"/>
          </a:xfrm>
        </p:spPr>
        <p:txBody>
          <a:bodyPr>
            <a:normAutofit fontScale="90000"/>
          </a:bodyPr>
          <a:lstStyle/>
          <a:p>
            <a:pPr marL="0" marR="0">
              <a:lnSpc>
                <a:spcPct val="107000"/>
              </a:lnSpc>
              <a:spcBef>
                <a:spcPts val="0"/>
              </a:spcBef>
              <a:spcAft>
                <a:spcPts val="800"/>
              </a:spcAft>
            </a:pPr>
            <a:r>
              <a:rPr lang="en-US" sz="4400" b="1" u="sng" dirty="0">
                <a:effectLst/>
                <a:latin typeface="Times New Roman" panose="02020603050405020304" pitchFamily="18" charset="0"/>
                <a:ea typeface="Calibri" panose="020F0502020204030204" pitchFamily="34" charset="0"/>
                <a:cs typeface="Times New Roman" panose="02020603050405020304" pitchFamily="18" charset="0"/>
              </a:rPr>
              <a:t>Comprehensive Permit Hearing Process </a:t>
            </a:r>
            <a:br>
              <a:rPr lang="en-US" sz="40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ADF3EE5C-9A94-3E99-B54A-8CF14D4CD248}"/>
              </a:ext>
            </a:extLst>
          </p:cNvPr>
          <p:cNvSpPr>
            <a:spLocks noGrp="1"/>
          </p:cNvSpPr>
          <p:nvPr>
            <p:ph idx="1"/>
          </p:nvPr>
        </p:nvSpPr>
        <p:spPr>
          <a:xfrm>
            <a:off x="553065" y="1491328"/>
            <a:ext cx="10704870" cy="4830814"/>
          </a:xfrm>
        </p:spPr>
        <p:txBody>
          <a:bodyPr>
            <a:normAutofit/>
          </a:bodyPr>
          <a:lstStyle/>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Balance Regional Housing Needs with Local Concerns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Health</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Safety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Environmental</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Design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Open Space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Planning</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Other Local Concerns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06344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F6E58DF-2FFE-49E1-6EDA-E58421D95BAB}"/>
              </a:ext>
            </a:extLst>
          </p:cNvPr>
          <p:cNvSpPr>
            <a:spLocks noGrp="1"/>
          </p:cNvSpPr>
          <p:nvPr>
            <p:ph type="title"/>
          </p:nvPr>
        </p:nvSpPr>
        <p:spPr/>
        <p:txBody>
          <a:bodyPr>
            <a:normAutofit/>
          </a:bodyPr>
          <a:lstStyle/>
          <a:p>
            <a:r>
              <a:rPr lang="en-US" dirty="0">
                <a:latin typeface="Times" panose="02020603050405020304" pitchFamily="18" charset="0"/>
              </a:rPr>
              <a:t>Overview</a:t>
            </a:r>
          </a:p>
        </p:txBody>
      </p:sp>
      <p:sp>
        <p:nvSpPr>
          <p:cNvPr id="5" name="Subtitle 4">
            <a:extLst>
              <a:ext uri="{FF2B5EF4-FFF2-40B4-BE49-F238E27FC236}">
                <a16:creationId xmlns:a16="http://schemas.microsoft.com/office/drawing/2014/main" id="{05F8DF91-5C44-5368-0E27-C30EE4A1D27B}"/>
              </a:ext>
            </a:extLst>
          </p:cNvPr>
          <p:cNvSpPr>
            <a:spLocks noGrp="1"/>
          </p:cNvSpPr>
          <p:nvPr>
            <p:ph idx="1"/>
          </p:nvPr>
        </p:nvSpPr>
        <p:spPr>
          <a:xfrm>
            <a:off x="838200" y="2038062"/>
            <a:ext cx="10515600" cy="4351338"/>
          </a:xfrm>
        </p:spPr>
        <p:txBody>
          <a:bodyPr>
            <a:normAutofit/>
          </a:bodyPr>
          <a:lstStyle/>
          <a:p>
            <a:pPr marL="0" marR="0">
              <a:lnSpc>
                <a:spcPct val="107000"/>
              </a:lnSpc>
              <a:spcBef>
                <a:spcPts val="0"/>
              </a:spcBef>
              <a:spcAft>
                <a:spcPts val="80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G.L. c. 40B, §§ 20-23 – known as Chapter 40B or the Comprehensive Permit Law – is a state law that was enacted in 1969 to facilitate construction of low- or moderate-income housing. It establishes a consolidated local review and approval process (known as a “comprehensive permit”) that empowers the zoning board of appeals (ZBA) in each city and town to hold hearings and make binding decisions that encompass all local ordinances or bylaws and regulations.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latin typeface="Times" panose="02020603050405020304" pitchFamily="18" charset="0"/>
            </a:endParaRPr>
          </a:p>
        </p:txBody>
      </p:sp>
    </p:spTree>
    <p:extLst>
      <p:ext uri="{BB962C8B-B14F-4D97-AF65-F5344CB8AC3E}">
        <p14:creationId xmlns:p14="http://schemas.microsoft.com/office/powerpoint/2010/main" val="7216335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83000">
              <a:schemeClr val="accent1">
                <a:lumMod val="5000"/>
                <a:lumOff val="95000"/>
              </a:schemeClr>
            </a:gs>
            <a:gs pos="95000">
              <a:schemeClr val="accent1">
                <a:lumMod val="45000"/>
                <a:lumOff val="55000"/>
              </a:schemeClr>
            </a:gs>
            <a:gs pos="100000">
              <a:schemeClr val="accent1">
                <a:lumMod val="50000"/>
              </a:schemeClr>
            </a:gs>
            <a:gs pos="100000">
              <a:schemeClr val="accent1">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1D55E-583C-7BE8-C2A1-B86508B70207}"/>
              </a:ext>
            </a:extLst>
          </p:cNvPr>
          <p:cNvSpPr>
            <a:spLocks noGrp="1"/>
          </p:cNvSpPr>
          <p:nvPr>
            <p:ph type="title"/>
          </p:nvPr>
        </p:nvSpPr>
        <p:spPr>
          <a:xfrm>
            <a:off x="1123335" y="365125"/>
            <a:ext cx="10515600" cy="1325563"/>
          </a:xfrm>
        </p:spPr>
        <p:txBody>
          <a:bodyPr>
            <a:normAutofit fontScale="90000"/>
          </a:bodyPr>
          <a:lstStyle/>
          <a:p>
            <a:pPr marL="0" marR="0">
              <a:lnSpc>
                <a:spcPct val="107000"/>
              </a:lnSpc>
              <a:spcBef>
                <a:spcPts val="0"/>
              </a:spcBef>
              <a:spcAft>
                <a:spcPts val="800"/>
              </a:spcAft>
            </a:pPr>
            <a:r>
              <a:rPr lang="en-US" sz="4400" b="1" u="sng" dirty="0">
                <a:effectLst/>
                <a:latin typeface="Times New Roman" panose="02020603050405020304" pitchFamily="18" charset="0"/>
                <a:ea typeface="Calibri" panose="020F0502020204030204" pitchFamily="34" charset="0"/>
                <a:cs typeface="Times New Roman" panose="02020603050405020304" pitchFamily="18" charset="0"/>
              </a:rPr>
              <a:t>Comprehensive Permit Hearing Process </a:t>
            </a:r>
            <a:br>
              <a:rPr lang="en-US" sz="40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ADF3EE5C-9A94-3E99-B54A-8CF14D4CD248}"/>
              </a:ext>
            </a:extLst>
          </p:cNvPr>
          <p:cNvSpPr>
            <a:spLocks noGrp="1"/>
          </p:cNvSpPr>
          <p:nvPr>
            <p:ph idx="1"/>
          </p:nvPr>
        </p:nvSpPr>
        <p:spPr>
          <a:xfrm>
            <a:off x="553065" y="1491328"/>
            <a:ext cx="10704870" cy="4830814"/>
          </a:xfrm>
        </p:spPr>
        <p:txBody>
          <a:bodyPr>
            <a:normAutofit/>
          </a:bodyPr>
          <a:lstStyle/>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Holding Deliberation Sessions</a:t>
            </a:r>
          </a:p>
          <a:p>
            <a:pPr marL="0" marR="0" indent="0">
              <a:lnSpc>
                <a:spcPct val="107000"/>
              </a:lnSpc>
              <a:spcBef>
                <a:spcPts val="0"/>
              </a:spcBef>
              <a:spcAft>
                <a:spcPts val="800"/>
              </a:spcAft>
              <a:buNone/>
            </a:pP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The Public Hearing is closed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Deliberate in a logical and orderly fashion</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Discuss potential conditions</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Times New Roman" panose="02020603050405020304" pitchFamily="18" charset="0"/>
              <a:buChar char="-"/>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Review the requested waivers</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98845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83000">
              <a:schemeClr val="accent1">
                <a:lumMod val="5000"/>
                <a:lumOff val="95000"/>
              </a:schemeClr>
            </a:gs>
            <a:gs pos="95000">
              <a:schemeClr val="accent1">
                <a:lumMod val="45000"/>
                <a:lumOff val="55000"/>
              </a:schemeClr>
            </a:gs>
            <a:gs pos="100000">
              <a:schemeClr val="accent1">
                <a:lumMod val="50000"/>
              </a:schemeClr>
            </a:gs>
            <a:gs pos="100000">
              <a:schemeClr val="accent1">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1D55E-583C-7BE8-C2A1-B86508B70207}"/>
              </a:ext>
            </a:extLst>
          </p:cNvPr>
          <p:cNvSpPr>
            <a:spLocks noGrp="1"/>
          </p:cNvSpPr>
          <p:nvPr>
            <p:ph type="title"/>
          </p:nvPr>
        </p:nvSpPr>
        <p:spPr>
          <a:xfrm>
            <a:off x="1123335" y="365125"/>
            <a:ext cx="10515600" cy="1325563"/>
          </a:xfrm>
        </p:spPr>
        <p:txBody>
          <a:bodyPr>
            <a:normAutofit fontScale="90000"/>
          </a:bodyPr>
          <a:lstStyle/>
          <a:p>
            <a:pPr marL="0" marR="0">
              <a:lnSpc>
                <a:spcPct val="107000"/>
              </a:lnSpc>
              <a:spcBef>
                <a:spcPts val="0"/>
              </a:spcBef>
              <a:spcAft>
                <a:spcPts val="800"/>
              </a:spcAft>
            </a:pPr>
            <a:r>
              <a:rPr lang="en-US" sz="4400" b="1" u="sng" dirty="0">
                <a:effectLst/>
                <a:latin typeface="Times New Roman" panose="02020603050405020304" pitchFamily="18" charset="0"/>
                <a:ea typeface="Calibri" panose="020F0502020204030204" pitchFamily="34" charset="0"/>
                <a:cs typeface="Times New Roman" panose="02020603050405020304" pitchFamily="18" charset="0"/>
              </a:rPr>
              <a:t>Comprehensive Permit Hearing Process </a:t>
            </a:r>
            <a:br>
              <a:rPr lang="en-US" sz="40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ADF3EE5C-9A94-3E99-B54A-8CF14D4CD248}"/>
              </a:ext>
            </a:extLst>
          </p:cNvPr>
          <p:cNvSpPr>
            <a:spLocks noGrp="1"/>
          </p:cNvSpPr>
          <p:nvPr>
            <p:ph idx="1"/>
          </p:nvPr>
        </p:nvSpPr>
        <p:spPr>
          <a:xfrm>
            <a:off x="553065" y="1491328"/>
            <a:ext cx="10704870" cy="4830814"/>
          </a:xfrm>
        </p:spPr>
        <p:txBody>
          <a:bodyPr>
            <a:normAutofit/>
          </a:bodyPr>
          <a:lstStyle/>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Drafting and issuing the Comprehensive Permit decision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dirty="0">
                <a:effectLst/>
                <a:latin typeface="Times" panose="02020603050405020304" pitchFamily="18" charset="0"/>
                <a:ea typeface="Calibri" panose="020F0502020204030204" pitchFamily="34" charset="0"/>
                <a:cs typeface="Times New Roman" panose="02020603050405020304" pitchFamily="18" charset="0"/>
              </a:rPr>
              <a:t>The ZBA has three decision alternatives</a:t>
            </a:r>
          </a:p>
          <a:p>
            <a:pPr marL="0" marR="0" indent="0">
              <a:lnSpc>
                <a:spcPct val="107000"/>
              </a:lnSpc>
              <a:spcBef>
                <a:spcPts val="0"/>
              </a:spcBef>
              <a:spcAft>
                <a:spcPts val="800"/>
              </a:spcAft>
              <a:buNone/>
            </a:pPr>
            <a:r>
              <a:rPr lang="en-US" dirty="0">
                <a:effectLst/>
                <a:latin typeface="Times" panose="02020603050405020304" pitchFamily="18" charset="0"/>
                <a:ea typeface="Calibri" panose="020F0502020204030204" pitchFamily="34" charset="0"/>
                <a:cs typeface="Times New Roman" panose="02020603050405020304" pitchFamily="18" charset="0"/>
              </a:rPr>
              <a:t>	Denial</a:t>
            </a:r>
          </a:p>
          <a:p>
            <a:pPr marL="0" marR="0" indent="0">
              <a:lnSpc>
                <a:spcPct val="107000"/>
              </a:lnSpc>
              <a:spcBef>
                <a:spcPts val="0"/>
              </a:spcBef>
              <a:spcAft>
                <a:spcPts val="800"/>
              </a:spcAft>
              <a:buNone/>
            </a:pPr>
            <a:r>
              <a:rPr lang="en-US" dirty="0">
                <a:effectLst/>
                <a:latin typeface="Times" panose="02020603050405020304" pitchFamily="18" charset="0"/>
                <a:ea typeface="Calibri" panose="020F0502020204030204" pitchFamily="34" charset="0"/>
                <a:cs typeface="Times New Roman" panose="02020603050405020304" pitchFamily="18" charset="0"/>
              </a:rPr>
              <a:t>	Approval as submitted</a:t>
            </a:r>
          </a:p>
          <a:p>
            <a:pPr marL="0" marR="0" indent="0">
              <a:lnSpc>
                <a:spcPct val="107000"/>
              </a:lnSpc>
              <a:spcBef>
                <a:spcPts val="0"/>
              </a:spcBef>
              <a:spcAft>
                <a:spcPts val="800"/>
              </a:spcAft>
              <a:buNone/>
            </a:pPr>
            <a:r>
              <a:rPr lang="en-US" dirty="0">
                <a:effectLst/>
                <a:latin typeface="Times" panose="02020603050405020304" pitchFamily="18" charset="0"/>
                <a:ea typeface="Calibri" panose="020F0502020204030204" pitchFamily="34" charset="0"/>
                <a:cs typeface="Times New Roman" panose="02020603050405020304" pitchFamily="18" charset="0"/>
              </a:rPr>
              <a:t>	Approval with conditions</a:t>
            </a:r>
          </a:p>
          <a:p>
            <a:pPr marL="0" marR="0" indent="0">
              <a:lnSpc>
                <a:spcPct val="107000"/>
              </a:lnSpc>
              <a:spcBef>
                <a:spcPts val="0"/>
              </a:spcBef>
              <a:spcAft>
                <a:spcPts val="80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01285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83000">
              <a:schemeClr val="accent1">
                <a:lumMod val="5000"/>
                <a:lumOff val="95000"/>
              </a:schemeClr>
            </a:gs>
            <a:gs pos="95000">
              <a:schemeClr val="accent1">
                <a:lumMod val="45000"/>
                <a:lumOff val="55000"/>
              </a:schemeClr>
            </a:gs>
            <a:gs pos="100000">
              <a:schemeClr val="accent1">
                <a:lumMod val="50000"/>
              </a:schemeClr>
            </a:gs>
            <a:gs pos="100000">
              <a:schemeClr val="accent1">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1D55E-583C-7BE8-C2A1-B86508B70207}"/>
              </a:ext>
            </a:extLst>
          </p:cNvPr>
          <p:cNvSpPr>
            <a:spLocks noGrp="1"/>
          </p:cNvSpPr>
          <p:nvPr>
            <p:ph type="title"/>
          </p:nvPr>
        </p:nvSpPr>
        <p:spPr>
          <a:xfrm>
            <a:off x="1123335" y="365125"/>
            <a:ext cx="10515600" cy="1325563"/>
          </a:xfrm>
        </p:spPr>
        <p:txBody>
          <a:bodyPr>
            <a:normAutofit fontScale="90000"/>
          </a:bodyPr>
          <a:lstStyle/>
          <a:p>
            <a:pPr marL="0" marR="0">
              <a:lnSpc>
                <a:spcPct val="107000"/>
              </a:lnSpc>
              <a:spcBef>
                <a:spcPts val="0"/>
              </a:spcBef>
              <a:spcAft>
                <a:spcPts val="800"/>
              </a:spcAft>
            </a:pPr>
            <a:r>
              <a:rPr lang="en-US" sz="4400" b="1" u="sng" dirty="0">
                <a:effectLst/>
                <a:latin typeface="Times New Roman" panose="02020603050405020304" pitchFamily="18" charset="0"/>
                <a:ea typeface="Calibri" panose="020F0502020204030204" pitchFamily="34" charset="0"/>
                <a:cs typeface="Times New Roman" panose="02020603050405020304" pitchFamily="18" charset="0"/>
              </a:rPr>
              <a:t>Comprehensive Permit Hearing Process </a:t>
            </a:r>
            <a:br>
              <a:rPr lang="en-US" sz="40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ADF3EE5C-9A94-3E99-B54A-8CF14D4CD248}"/>
              </a:ext>
            </a:extLst>
          </p:cNvPr>
          <p:cNvSpPr>
            <a:spLocks noGrp="1"/>
          </p:cNvSpPr>
          <p:nvPr>
            <p:ph idx="1"/>
          </p:nvPr>
        </p:nvSpPr>
        <p:spPr>
          <a:xfrm>
            <a:off x="553065" y="1491328"/>
            <a:ext cx="10704870" cy="4830814"/>
          </a:xfrm>
        </p:spPr>
        <p:txBody>
          <a:bodyPr>
            <a:normAutofit/>
          </a:bodyPr>
          <a:lstStyle/>
          <a:p>
            <a:pPr marL="0" marR="0" indent="0">
              <a:lnSpc>
                <a:spcPct val="107000"/>
              </a:lnSpc>
              <a:spcBef>
                <a:spcPts val="0"/>
              </a:spcBef>
              <a:spcAft>
                <a:spcPts val="8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Approval with Conditions</a:t>
            </a:r>
          </a:p>
          <a:p>
            <a:pPr marL="0" marR="0" indent="0">
              <a:lnSpc>
                <a:spcPct val="107000"/>
              </a:lnSpc>
              <a:spcBef>
                <a:spcPts val="0"/>
              </a:spcBef>
              <a:spcAft>
                <a:spcPts val="800"/>
              </a:spcAft>
              <a:buNone/>
            </a:pP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conditions should not make the  Project Uneconomic</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Conditions and/or requirements must be consistent with Local Needs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Times New Roman" panose="02020603050405020304" pitchFamily="18" charset="0"/>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Board shall not reduce the number of units for reasons other than evidence of Local Concerns within the Board’s purview</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dirty="0">
              <a:effectLst/>
              <a:latin typeface="Times"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87415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C2494-B10A-2B37-FA30-92FB6D68C5EC}"/>
              </a:ext>
            </a:extLst>
          </p:cNvPr>
          <p:cNvSpPr>
            <a:spLocks noGrp="1"/>
          </p:cNvSpPr>
          <p:nvPr>
            <p:ph type="title"/>
          </p:nvPr>
        </p:nvSpPr>
        <p:spPr/>
        <p:txBody>
          <a:bodyPr/>
          <a:lstStyle/>
          <a:p>
            <a:pPr marL="0" marR="0">
              <a:lnSpc>
                <a:spcPct val="107000"/>
              </a:lnSpc>
              <a:spcBef>
                <a:spcPts val="0"/>
              </a:spcBef>
              <a:spcAft>
                <a:spcPts val="800"/>
              </a:spcAft>
            </a:pPr>
            <a:r>
              <a:rPr lang="en-US" sz="4400" b="1" u="sng" dirty="0">
                <a:effectLst/>
                <a:latin typeface="Times New Roman" panose="02020603050405020304" pitchFamily="18" charset="0"/>
                <a:ea typeface="Calibri" panose="020F0502020204030204" pitchFamily="34" charset="0"/>
                <a:cs typeface="Times New Roman" panose="02020603050405020304" pitchFamily="18" charset="0"/>
              </a:rPr>
              <a:t>Stages of Chapter 40B Project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33DC7DE-9533-B778-EC38-AB0F81E78854}"/>
              </a:ext>
            </a:extLst>
          </p:cNvPr>
          <p:cNvSpPr>
            <a:spLocks noGrp="1"/>
          </p:cNvSpPr>
          <p:nvPr>
            <p:ph idx="1"/>
          </p:nvPr>
        </p:nvSpPr>
        <p:spPr/>
        <p:txBody>
          <a:bodyPr/>
          <a:lstStyle/>
          <a:p>
            <a:r>
              <a:rPr lang="en-US" sz="4000" u="sng" dirty="0"/>
              <a:t>Stage One - </a:t>
            </a:r>
            <a:r>
              <a:rPr lang="en-US" sz="4000" i="1" u="sng" dirty="0"/>
              <a:t>Project Eligibility (Site Approval) (Subsidizing Agency)</a:t>
            </a:r>
          </a:p>
          <a:p>
            <a:pPr marL="457200" marR="0">
              <a:lnSpc>
                <a:spcPct val="107000"/>
              </a:lnSpc>
              <a:spcBef>
                <a:spcPts val="0"/>
              </a:spcBef>
              <a:spcAft>
                <a:spcPts val="80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Developers cannot apply for a comprehensive permit unless they have received a written Project Eligibility determination from one of the four subsidizing agencies. The community also has a role during the Project Eligibility review process, but ultimately the subsidizing agency that receives the developer’s application is responsible for making the determination.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88977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C2494-B10A-2B37-FA30-92FB6D68C5EC}"/>
              </a:ext>
            </a:extLst>
          </p:cNvPr>
          <p:cNvSpPr>
            <a:spLocks noGrp="1"/>
          </p:cNvSpPr>
          <p:nvPr>
            <p:ph type="title"/>
          </p:nvPr>
        </p:nvSpPr>
        <p:spPr/>
        <p:txBody>
          <a:bodyPr/>
          <a:lstStyle/>
          <a:p>
            <a:pPr marL="0" marR="0">
              <a:lnSpc>
                <a:spcPct val="107000"/>
              </a:lnSpc>
              <a:spcBef>
                <a:spcPts val="0"/>
              </a:spcBef>
              <a:spcAft>
                <a:spcPts val="800"/>
              </a:spcAft>
            </a:pPr>
            <a:r>
              <a:rPr lang="en-US" sz="4400" b="1" u="sng" dirty="0">
                <a:effectLst/>
                <a:latin typeface="Times New Roman" panose="02020603050405020304" pitchFamily="18" charset="0"/>
                <a:ea typeface="Calibri" panose="020F0502020204030204" pitchFamily="34" charset="0"/>
                <a:cs typeface="Times New Roman" panose="02020603050405020304" pitchFamily="18" charset="0"/>
              </a:rPr>
              <a:t>Stages of Chapter 40B Project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33DC7DE-9533-B778-EC38-AB0F81E78854}"/>
              </a:ext>
            </a:extLst>
          </p:cNvPr>
          <p:cNvSpPr>
            <a:spLocks noGrp="1"/>
          </p:cNvSpPr>
          <p:nvPr>
            <p:ph idx="1"/>
          </p:nvPr>
        </p:nvSpPr>
        <p:spPr/>
        <p:txBody>
          <a:bodyPr>
            <a:normAutofit/>
          </a:bodyPr>
          <a:lstStyle/>
          <a:p>
            <a:r>
              <a:rPr lang="en-US" sz="4000" u="sng" dirty="0"/>
              <a:t>Stage Two - Comprehensive Permit Process </a:t>
            </a:r>
          </a:p>
          <a:p>
            <a:pPr marL="0" indent="0">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Under Chapter 40B, the ZBA has authority to grant all of the approvals that would otherwise trigger separate applications under local bylaws or ordinances. The ZBA also has authority to grant waivers of local requirements if requested by the developer and necessary to construct the proposed project. The ZBA’s mechanism for taking these actions is a single comprehensive (all-encompassing) permit, the purpose of which is to expedite the approval process and facilitate construction of low- or moderate-income housing. </a:t>
            </a:r>
            <a:endParaRPr lang="en-US" dirty="0"/>
          </a:p>
        </p:txBody>
      </p:sp>
    </p:spTree>
    <p:extLst>
      <p:ext uri="{BB962C8B-B14F-4D97-AF65-F5344CB8AC3E}">
        <p14:creationId xmlns:p14="http://schemas.microsoft.com/office/powerpoint/2010/main" val="3524998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C2494-B10A-2B37-FA30-92FB6D68C5EC}"/>
              </a:ext>
            </a:extLst>
          </p:cNvPr>
          <p:cNvSpPr>
            <a:spLocks noGrp="1"/>
          </p:cNvSpPr>
          <p:nvPr>
            <p:ph type="title"/>
          </p:nvPr>
        </p:nvSpPr>
        <p:spPr/>
        <p:txBody>
          <a:bodyPr/>
          <a:lstStyle/>
          <a:p>
            <a:pPr marL="0" marR="0">
              <a:lnSpc>
                <a:spcPct val="107000"/>
              </a:lnSpc>
              <a:spcBef>
                <a:spcPts val="0"/>
              </a:spcBef>
              <a:spcAft>
                <a:spcPts val="800"/>
              </a:spcAft>
            </a:pPr>
            <a:r>
              <a:rPr lang="en-US" sz="4400" b="1" u="sng" dirty="0">
                <a:effectLst/>
                <a:latin typeface="Times New Roman" panose="02020603050405020304" pitchFamily="18" charset="0"/>
                <a:ea typeface="Calibri" panose="020F0502020204030204" pitchFamily="34" charset="0"/>
                <a:cs typeface="Times New Roman" panose="02020603050405020304" pitchFamily="18" charset="0"/>
              </a:rPr>
              <a:t>Stages of Chapter 40B Project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33DC7DE-9533-B778-EC38-AB0F81E78854}"/>
              </a:ext>
            </a:extLst>
          </p:cNvPr>
          <p:cNvSpPr>
            <a:spLocks noGrp="1"/>
          </p:cNvSpPr>
          <p:nvPr>
            <p:ph idx="1"/>
          </p:nvPr>
        </p:nvSpPr>
        <p:spPr/>
        <p:txBody>
          <a:bodyPr>
            <a:normAutofit/>
          </a:bodyPr>
          <a:lstStyle/>
          <a:p>
            <a:r>
              <a:rPr lang="en-US" sz="4000" u="sng" dirty="0"/>
              <a:t>Stage Two - Comprehensive Permit Process </a:t>
            </a:r>
          </a:p>
          <a:p>
            <a:pPr marL="0" indent="0">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Under The ZBA’s jurisdiction includes zoning, subdivision regulations, and other types of local bylaws or ordinances and regulations, e.g., a local historic district bylaw, earth removal, storm water management, or local wetlands regulations. However, the ZBA does not have the authority to waive state requirements. Therefore, the Conservation Commission retains jurisdiction when a project requires permits under the Massachusetts Wetlands Protection Act, G.L. c. 131, § 40. Similarly, the Board of Health still acts as the permitting authority under Title V of the State Environmental Code, 310 CMR 15.00.</a:t>
            </a:r>
            <a:endParaRPr lang="en-US" dirty="0"/>
          </a:p>
        </p:txBody>
      </p:sp>
    </p:spTree>
    <p:extLst>
      <p:ext uri="{BB962C8B-B14F-4D97-AF65-F5344CB8AC3E}">
        <p14:creationId xmlns:p14="http://schemas.microsoft.com/office/powerpoint/2010/main" val="2865335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C2494-B10A-2B37-FA30-92FB6D68C5EC}"/>
              </a:ext>
            </a:extLst>
          </p:cNvPr>
          <p:cNvSpPr>
            <a:spLocks noGrp="1"/>
          </p:cNvSpPr>
          <p:nvPr>
            <p:ph type="title"/>
          </p:nvPr>
        </p:nvSpPr>
        <p:spPr/>
        <p:txBody>
          <a:bodyPr/>
          <a:lstStyle/>
          <a:p>
            <a:pPr marL="0" marR="0">
              <a:lnSpc>
                <a:spcPct val="107000"/>
              </a:lnSpc>
              <a:spcBef>
                <a:spcPts val="0"/>
              </a:spcBef>
              <a:spcAft>
                <a:spcPts val="800"/>
              </a:spcAft>
            </a:pPr>
            <a:r>
              <a:rPr lang="en-US" sz="4400" b="1" u="sng">
                <a:effectLst/>
                <a:latin typeface="Times New Roman" panose="02020603050405020304" pitchFamily="18" charset="0"/>
                <a:ea typeface="Calibri" panose="020F0502020204030204" pitchFamily="34" charset="0"/>
                <a:cs typeface="Times New Roman" panose="02020603050405020304" pitchFamily="18" charset="0"/>
              </a:rPr>
              <a:t>Stages of Chapter 40B Project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33DC7DE-9533-B778-EC38-AB0F81E78854}"/>
              </a:ext>
            </a:extLst>
          </p:cNvPr>
          <p:cNvSpPr>
            <a:spLocks noGrp="1"/>
          </p:cNvSpPr>
          <p:nvPr>
            <p:ph idx="1"/>
          </p:nvPr>
        </p:nvSpPr>
        <p:spPr>
          <a:xfrm>
            <a:off x="749710" y="1412670"/>
            <a:ext cx="10515600" cy="4351338"/>
          </a:xfrm>
        </p:spPr>
        <p:txBody>
          <a:bodyPr>
            <a:normAutofit/>
          </a:bodyPr>
          <a:lstStyle/>
          <a:p>
            <a:r>
              <a:rPr lang="en-US" sz="4000" u="sng"/>
              <a:t>Stage Three </a:t>
            </a:r>
          </a:p>
          <a:p>
            <a:pPr marL="0" indent="0">
              <a:buNone/>
            </a:pPr>
            <a:r>
              <a:rPr lang="en-US" sz="4000" u="sng"/>
              <a:t>Housing Appeals Committee (if required)</a:t>
            </a:r>
          </a:p>
          <a:p>
            <a:pPr marL="0" indent="0">
              <a:buNone/>
            </a:pPr>
            <a:r>
              <a:rPr lang="en-US" sz="2800">
                <a:effectLst/>
                <a:latin typeface="Times New Roman" panose="02020603050405020304" pitchFamily="18" charset="0"/>
                <a:ea typeface="Calibri" panose="020F0502020204030204" pitchFamily="34" charset="0"/>
                <a:cs typeface="Times New Roman" panose="02020603050405020304" pitchFamily="18" charset="0"/>
              </a:rPr>
              <a:t>Chapter 40B gives the Housing Appeals Committee (HAC) authority to adjudicate appeals arising from the ZBA’s denial or conditional approval of comprehensive permits. Appeals by the Applicant are made with the Housing Appeals Committee (HAC). Appeals for other aggrieved parties are made with Superior Court or the Land Court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29877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C2494-B10A-2B37-FA30-92FB6D68C5EC}"/>
              </a:ext>
            </a:extLst>
          </p:cNvPr>
          <p:cNvSpPr>
            <a:spLocks noGrp="1"/>
          </p:cNvSpPr>
          <p:nvPr>
            <p:ph type="title"/>
          </p:nvPr>
        </p:nvSpPr>
        <p:spPr/>
        <p:txBody>
          <a:bodyPr/>
          <a:lstStyle/>
          <a:p>
            <a:pPr marL="0" marR="0">
              <a:lnSpc>
                <a:spcPct val="107000"/>
              </a:lnSpc>
              <a:spcBef>
                <a:spcPts val="0"/>
              </a:spcBef>
              <a:spcAft>
                <a:spcPts val="800"/>
              </a:spcAft>
            </a:pPr>
            <a:r>
              <a:rPr lang="en-US" sz="4400" b="1" u="sng">
                <a:effectLst/>
                <a:latin typeface="Times New Roman" panose="02020603050405020304" pitchFamily="18" charset="0"/>
                <a:ea typeface="Calibri" panose="020F0502020204030204" pitchFamily="34" charset="0"/>
                <a:cs typeface="Times New Roman" panose="02020603050405020304" pitchFamily="18" charset="0"/>
              </a:rPr>
              <a:t>Stages of Chapter 40B Project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33DC7DE-9533-B778-EC38-AB0F81E78854}"/>
              </a:ext>
            </a:extLst>
          </p:cNvPr>
          <p:cNvSpPr>
            <a:spLocks noGrp="1"/>
          </p:cNvSpPr>
          <p:nvPr>
            <p:ph idx="1"/>
          </p:nvPr>
        </p:nvSpPr>
        <p:spPr>
          <a:xfrm>
            <a:off x="749710" y="1412670"/>
            <a:ext cx="10515600" cy="4351338"/>
          </a:xfrm>
        </p:spPr>
        <p:txBody>
          <a:bodyPr>
            <a:normAutofit/>
          </a:bodyPr>
          <a:lstStyle/>
          <a:p>
            <a:r>
              <a:rPr lang="en-US" sz="4000" u="sng" dirty="0"/>
              <a:t>Stage Three </a:t>
            </a:r>
          </a:p>
          <a:p>
            <a:pPr marL="0" indent="0">
              <a:buNone/>
            </a:pPr>
            <a:r>
              <a:rPr lang="en-US" sz="4000" u="sng" dirty="0"/>
              <a:t>Housing Appeals Committee (if required)</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LEGAL STANDARD: When the Board has denied a comprehensive permit, the ultimate question before the Committee is whether the decision of the Board is consistent with local needs. A denial will only be upheld if HAC finds that there was a valid local concern (protect health, safety, open space, and site and building design concerns) that could not be addressed with reasonable conditions. </a:t>
            </a:r>
          </a:p>
        </p:txBody>
      </p:sp>
    </p:spTree>
    <p:extLst>
      <p:ext uri="{BB962C8B-B14F-4D97-AF65-F5344CB8AC3E}">
        <p14:creationId xmlns:p14="http://schemas.microsoft.com/office/powerpoint/2010/main" val="3093020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C2494-B10A-2B37-FA30-92FB6D68C5EC}"/>
              </a:ext>
            </a:extLst>
          </p:cNvPr>
          <p:cNvSpPr>
            <a:spLocks noGrp="1"/>
          </p:cNvSpPr>
          <p:nvPr>
            <p:ph type="title"/>
          </p:nvPr>
        </p:nvSpPr>
        <p:spPr/>
        <p:txBody>
          <a:bodyPr/>
          <a:lstStyle/>
          <a:p>
            <a:pPr marL="0" marR="0">
              <a:lnSpc>
                <a:spcPct val="107000"/>
              </a:lnSpc>
              <a:spcBef>
                <a:spcPts val="0"/>
              </a:spcBef>
              <a:spcAft>
                <a:spcPts val="800"/>
              </a:spcAft>
            </a:pPr>
            <a:r>
              <a:rPr lang="en-US" sz="4400" b="1" u="sng">
                <a:effectLst/>
                <a:latin typeface="Times New Roman" panose="02020603050405020304" pitchFamily="18" charset="0"/>
                <a:ea typeface="Calibri" panose="020F0502020204030204" pitchFamily="34" charset="0"/>
                <a:cs typeface="Times New Roman" panose="02020603050405020304" pitchFamily="18" charset="0"/>
              </a:rPr>
              <a:t>Stages of Chapter 40B Project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33DC7DE-9533-B778-EC38-AB0F81E78854}"/>
              </a:ext>
            </a:extLst>
          </p:cNvPr>
          <p:cNvSpPr>
            <a:spLocks noGrp="1"/>
          </p:cNvSpPr>
          <p:nvPr>
            <p:ph idx="1"/>
          </p:nvPr>
        </p:nvSpPr>
        <p:spPr>
          <a:xfrm>
            <a:off x="749710" y="1412670"/>
            <a:ext cx="10515600" cy="4351338"/>
          </a:xfrm>
        </p:spPr>
        <p:txBody>
          <a:bodyPr>
            <a:normAutofit lnSpcReduction="10000"/>
          </a:bodyPr>
          <a:lstStyle/>
          <a:p>
            <a:r>
              <a:rPr lang="en-US" sz="4000" u="sng" dirty="0"/>
              <a:t>Stage Three </a:t>
            </a:r>
          </a:p>
          <a:p>
            <a:pPr marL="0" indent="0">
              <a:buNone/>
            </a:pPr>
            <a:r>
              <a:rPr lang="en-US" sz="4000" u="sng" dirty="0"/>
              <a:t>Housing Appeals Committee (if required)</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LEGAL STANDARD CONDITIONS: Among several ways that the conditions may be challenged, the most common is for the appellant to prove, that conditions and requirements in the aggregate make the construction or operation of such housing uneconomic. See 760 CMR 56.07(1)(c)(1), 56.07(2)(a)(3); </a:t>
            </a:r>
            <a:r>
              <a:rPr kumimoji="0" lang="en-US" sz="2800" b="1" i="1" u="sng"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Board of Appeals of Woburn v. Housing Appeals Comm.</a:t>
            </a:r>
            <a:r>
              <a:rPr kumimoji="0" lang="en-US" sz="2800" b="1"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451 Mass. 581, 594 (2008); </a:t>
            </a:r>
            <a:r>
              <a:rPr kumimoji="0" lang="en-US" sz="2800" b="1" i="1" u="sng"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Haskins Way, LLC v. Middleborough</a:t>
            </a:r>
            <a:r>
              <a:rPr kumimoji="0" lang="en-US" sz="2800" b="1"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No. 2009-08, slip op. at 13 (Mass. Housing Appeals Comm. Mar. 28, </a:t>
            </a:r>
          </a:p>
        </p:txBody>
      </p:sp>
    </p:spTree>
    <p:extLst>
      <p:ext uri="{BB962C8B-B14F-4D97-AF65-F5344CB8AC3E}">
        <p14:creationId xmlns:p14="http://schemas.microsoft.com/office/powerpoint/2010/main" val="1873806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C2494-B10A-2B37-FA30-92FB6D68C5EC}"/>
              </a:ext>
            </a:extLst>
          </p:cNvPr>
          <p:cNvSpPr>
            <a:spLocks noGrp="1"/>
          </p:cNvSpPr>
          <p:nvPr>
            <p:ph type="title"/>
          </p:nvPr>
        </p:nvSpPr>
        <p:spPr/>
        <p:txBody>
          <a:bodyPr/>
          <a:lstStyle/>
          <a:p>
            <a:pPr marL="0" marR="0">
              <a:lnSpc>
                <a:spcPct val="107000"/>
              </a:lnSpc>
              <a:spcBef>
                <a:spcPts val="0"/>
              </a:spcBef>
              <a:spcAft>
                <a:spcPts val="800"/>
              </a:spcAft>
            </a:pPr>
            <a:r>
              <a:rPr lang="en-US" sz="4400" b="1" u="sng" dirty="0">
                <a:effectLst/>
                <a:latin typeface="Times New Roman" panose="02020603050405020304" pitchFamily="18" charset="0"/>
                <a:ea typeface="Calibri" panose="020F0502020204030204" pitchFamily="34" charset="0"/>
                <a:cs typeface="Times New Roman" panose="02020603050405020304" pitchFamily="18" charset="0"/>
              </a:rPr>
              <a:t>Stages of Chapter 40B Project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33DC7DE-9533-B778-EC38-AB0F81E78854}"/>
              </a:ext>
            </a:extLst>
          </p:cNvPr>
          <p:cNvSpPr>
            <a:spLocks noGrp="1"/>
          </p:cNvSpPr>
          <p:nvPr>
            <p:ph idx="1"/>
          </p:nvPr>
        </p:nvSpPr>
        <p:spPr>
          <a:xfrm>
            <a:off x="543233" y="1690688"/>
            <a:ext cx="10515600" cy="4351338"/>
          </a:xfrm>
        </p:spPr>
        <p:txBody>
          <a:bodyPr>
            <a:normAutofit/>
          </a:bodyPr>
          <a:lstStyle/>
          <a:p>
            <a:r>
              <a:rPr lang="en-US" sz="4000" u="sng" dirty="0"/>
              <a:t>Stage Four - Final Approval (Subsidizing Agency)</a:t>
            </a:r>
          </a:p>
          <a:p>
            <a:pPr marL="0" indent="0">
              <a:buNone/>
            </a:pPr>
            <a:endParaRPr lang="en-US" sz="4000" u="sng" dirty="0"/>
          </a:p>
          <a:p>
            <a:pPr marL="0" indent="0">
              <a:buNone/>
            </a:pPr>
            <a:r>
              <a:rPr lang="en-US" sz="2800" dirty="0">
                <a:effectLst/>
                <a:latin typeface="Times New Roman" panose="02020603050405020304" pitchFamily="18" charset="0"/>
                <a:ea typeface="Calibri" panose="020F0502020204030204" pitchFamily="34" charset="0"/>
              </a:rPr>
              <a:t>The Final Approval process is the Subsidizing Agency’s responsibility, and it occurs after the ZBA has issued a comprehensive permit.</a:t>
            </a:r>
          </a:p>
          <a:p>
            <a:pPr marL="0" indent="0">
              <a:buNone/>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The Final Approval process includes review and approval of the affordable housing restriction that will govern the project. The affordable housing restriction is enforceable under G.L. c. 184, §§ 31-32 and its purpose is to keep units affordable over time.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0830390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2386</TotalTime>
  <Words>1498</Words>
  <Application>Microsoft Office PowerPoint</Application>
  <PresentationFormat>Widescreen</PresentationFormat>
  <Paragraphs>124</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Times</vt:lpstr>
      <vt:lpstr>Times New Roman</vt:lpstr>
      <vt:lpstr>Office Theme</vt:lpstr>
      <vt:lpstr>Chapter 40B  Overview of Comprehensive Permit Application</vt:lpstr>
      <vt:lpstr>Overview</vt:lpstr>
      <vt:lpstr>Stages of Chapter 40B Project </vt:lpstr>
      <vt:lpstr>Stages of Chapter 40B Project </vt:lpstr>
      <vt:lpstr>Stages of Chapter 40B Project </vt:lpstr>
      <vt:lpstr>Stages of Chapter 40B Project </vt:lpstr>
      <vt:lpstr>Stages of Chapter 40B Project </vt:lpstr>
      <vt:lpstr>Stages of Chapter 40B Project </vt:lpstr>
      <vt:lpstr>Stages of Chapter 40B Project </vt:lpstr>
      <vt:lpstr>Stages of Chapter 40B Project </vt:lpstr>
      <vt:lpstr>Stages of Chapter 40B Project </vt:lpstr>
      <vt:lpstr>Comprehensive Permit Hearing Process  </vt:lpstr>
      <vt:lpstr>Comprehensive Permit Hearing Process  </vt:lpstr>
      <vt:lpstr>Comprehensive Permit Hearing Process  </vt:lpstr>
      <vt:lpstr>Comprehensive Permit Hearing Process  </vt:lpstr>
      <vt:lpstr>Comprehensive Permit Hearing Process  </vt:lpstr>
      <vt:lpstr>Comprehensive Permit Hearing Process  </vt:lpstr>
      <vt:lpstr>Comprehensive Permit Hearing Process  </vt:lpstr>
      <vt:lpstr>Comprehensive Permit Hearing Process  </vt:lpstr>
      <vt:lpstr>Comprehensive Permit Hearing Process  </vt:lpstr>
      <vt:lpstr>Comprehensive Permit Hearing Process  </vt:lpstr>
      <vt:lpstr>Comprehensive Permit Hearing Process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40B  Overview of Comprehensive Permit Application</dc:title>
  <dc:creator>Chris Alphen</dc:creator>
  <cp:lastModifiedBy>Chris Alphen</cp:lastModifiedBy>
  <cp:revision>4</cp:revision>
  <dcterms:created xsi:type="dcterms:W3CDTF">2023-10-12T19:13:08Z</dcterms:created>
  <dcterms:modified xsi:type="dcterms:W3CDTF">2023-10-18T19:16:40Z</dcterms:modified>
</cp:coreProperties>
</file>